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BDBB3-FCFA-98BA-301B-52D76C3F7F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B68C7033-05F0-FBAD-1164-57DDC726CE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4D43A1E6-4707-4AA5-6EC9-D0397CC2B920}"/>
              </a:ext>
            </a:extLst>
          </p:cNvPr>
          <p:cNvSpPr>
            <a:spLocks noGrp="1"/>
          </p:cNvSpPr>
          <p:nvPr>
            <p:ph type="dt" sz="half" idx="10"/>
          </p:nvPr>
        </p:nvSpPr>
        <p:spPr/>
        <p:txBody>
          <a:bodyPr/>
          <a:lstStyle/>
          <a:p>
            <a:fld id="{DC22F270-8CFE-486A-BE77-5AAB23464F61}" type="datetimeFigureOut">
              <a:rPr lang="en-IE" smtClean="0"/>
              <a:t>11/04/2024</a:t>
            </a:fld>
            <a:endParaRPr lang="en-IE"/>
          </a:p>
        </p:txBody>
      </p:sp>
      <p:sp>
        <p:nvSpPr>
          <p:cNvPr id="5" name="Footer Placeholder 4">
            <a:extLst>
              <a:ext uri="{FF2B5EF4-FFF2-40B4-BE49-F238E27FC236}">
                <a16:creationId xmlns:a16="http://schemas.microsoft.com/office/drawing/2014/main" id="{C3662803-6CDE-413A-D32D-9341AC5D3513}"/>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DA50F01B-D4A9-5FC0-9ADC-8BFD786D7E65}"/>
              </a:ext>
            </a:extLst>
          </p:cNvPr>
          <p:cNvSpPr>
            <a:spLocks noGrp="1"/>
          </p:cNvSpPr>
          <p:nvPr>
            <p:ph type="sldNum" sz="quarter" idx="12"/>
          </p:nvPr>
        </p:nvSpPr>
        <p:spPr/>
        <p:txBody>
          <a:bodyPr/>
          <a:lstStyle/>
          <a:p>
            <a:fld id="{E64C4746-BA04-4B70-B311-EA07EBA2F151}" type="slidenum">
              <a:rPr lang="en-IE" smtClean="0"/>
              <a:t>‹#›</a:t>
            </a:fld>
            <a:endParaRPr lang="en-IE"/>
          </a:p>
        </p:txBody>
      </p:sp>
    </p:spTree>
    <p:extLst>
      <p:ext uri="{BB962C8B-B14F-4D97-AF65-F5344CB8AC3E}">
        <p14:creationId xmlns:p14="http://schemas.microsoft.com/office/powerpoint/2010/main" val="549166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F8C11-7BAA-2A8C-3DA2-201405431B84}"/>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C89F637A-59ED-BA98-8968-89522A47A29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DB77EF0C-B1A3-D5C4-E896-64C442CE1140}"/>
              </a:ext>
            </a:extLst>
          </p:cNvPr>
          <p:cNvSpPr>
            <a:spLocks noGrp="1"/>
          </p:cNvSpPr>
          <p:nvPr>
            <p:ph type="dt" sz="half" idx="10"/>
          </p:nvPr>
        </p:nvSpPr>
        <p:spPr/>
        <p:txBody>
          <a:bodyPr/>
          <a:lstStyle/>
          <a:p>
            <a:fld id="{DC22F270-8CFE-486A-BE77-5AAB23464F61}" type="datetimeFigureOut">
              <a:rPr lang="en-IE" smtClean="0"/>
              <a:t>11/04/2024</a:t>
            </a:fld>
            <a:endParaRPr lang="en-IE"/>
          </a:p>
        </p:txBody>
      </p:sp>
      <p:sp>
        <p:nvSpPr>
          <p:cNvPr id="5" name="Footer Placeholder 4">
            <a:extLst>
              <a:ext uri="{FF2B5EF4-FFF2-40B4-BE49-F238E27FC236}">
                <a16:creationId xmlns:a16="http://schemas.microsoft.com/office/drawing/2014/main" id="{43AEE146-261E-0607-E6C7-8B8CD7CEB062}"/>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8DB3B511-A9DB-E2C1-16B3-2E89255EEAEF}"/>
              </a:ext>
            </a:extLst>
          </p:cNvPr>
          <p:cNvSpPr>
            <a:spLocks noGrp="1"/>
          </p:cNvSpPr>
          <p:nvPr>
            <p:ph type="sldNum" sz="quarter" idx="12"/>
          </p:nvPr>
        </p:nvSpPr>
        <p:spPr/>
        <p:txBody>
          <a:bodyPr/>
          <a:lstStyle/>
          <a:p>
            <a:fld id="{E64C4746-BA04-4B70-B311-EA07EBA2F151}" type="slidenum">
              <a:rPr lang="en-IE" smtClean="0"/>
              <a:t>‹#›</a:t>
            </a:fld>
            <a:endParaRPr lang="en-IE"/>
          </a:p>
        </p:txBody>
      </p:sp>
    </p:spTree>
    <p:extLst>
      <p:ext uri="{BB962C8B-B14F-4D97-AF65-F5344CB8AC3E}">
        <p14:creationId xmlns:p14="http://schemas.microsoft.com/office/powerpoint/2010/main" val="1123058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11DBA42-ADFE-15EE-1E2D-5052D0B1175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ED1A1A55-BC74-E184-37E8-4C5D2E20FEC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5CCC57AD-2CB3-976F-4824-1E65319F7ADD}"/>
              </a:ext>
            </a:extLst>
          </p:cNvPr>
          <p:cNvSpPr>
            <a:spLocks noGrp="1"/>
          </p:cNvSpPr>
          <p:nvPr>
            <p:ph type="dt" sz="half" idx="10"/>
          </p:nvPr>
        </p:nvSpPr>
        <p:spPr/>
        <p:txBody>
          <a:bodyPr/>
          <a:lstStyle/>
          <a:p>
            <a:fld id="{DC22F270-8CFE-486A-BE77-5AAB23464F61}" type="datetimeFigureOut">
              <a:rPr lang="en-IE" smtClean="0"/>
              <a:t>11/04/2024</a:t>
            </a:fld>
            <a:endParaRPr lang="en-IE"/>
          </a:p>
        </p:txBody>
      </p:sp>
      <p:sp>
        <p:nvSpPr>
          <p:cNvPr id="5" name="Footer Placeholder 4">
            <a:extLst>
              <a:ext uri="{FF2B5EF4-FFF2-40B4-BE49-F238E27FC236}">
                <a16:creationId xmlns:a16="http://schemas.microsoft.com/office/drawing/2014/main" id="{EFE03ABF-C686-E58A-82DF-628E80545124}"/>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ECAB9274-8FDE-F749-669D-B7DF521E38BC}"/>
              </a:ext>
            </a:extLst>
          </p:cNvPr>
          <p:cNvSpPr>
            <a:spLocks noGrp="1"/>
          </p:cNvSpPr>
          <p:nvPr>
            <p:ph type="sldNum" sz="quarter" idx="12"/>
          </p:nvPr>
        </p:nvSpPr>
        <p:spPr/>
        <p:txBody>
          <a:bodyPr/>
          <a:lstStyle/>
          <a:p>
            <a:fld id="{E64C4746-BA04-4B70-B311-EA07EBA2F151}" type="slidenum">
              <a:rPr lang="en-IE" smtClean="0"/>
              <a:t>‹#›</a:t>
            </a:fld>
            <a:endParaRPr lang="en-IE"/>
          </a:p>
        </p:txBody>
      </p:sp>
    </p:spTree>
    <p:extLst>
      <p:ext uri="{BB962C8B-B14F-4D97-AF65-F5344CB8AC3E}">
        <p14:creationId xmlns:p14="http://schemas.microsoft.com/office/powerpoint/2010/main" val="2180325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8B700-6962-1A74-5AF7-C469DB01E798}"/>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BB0289AB-1354-C68B-A4E0-51A800D2C16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DD1DE68A-2E31-DB2A-6F09-63FDE2FBB960}"/>
              </a:ext>
            </a:extLst>
          </p:cNvPr>
          <p:cNvSpPr>
            <a:spLocks noGrp="1"/>
          </p:cNvSpPr>
          <p:nvPr>
            <p:ph type="dt" sz="half" idx="10"/>
          </p:nvPr>
        </p:nvSpPr>
        <p:spPr/>
        <p:txBody>
          <a:bodyPr/>
          <a:lstStyle/>
          <a:p>
            <a:fld id="{DC22F270-8CFE-486A-BE77-5AAB23464F61}" type="datetimeFigureOut">
              <a:rPr lang="en-IE" smtClean="0"/>
              <a:t>11/04/2024</a:t>
            </a:fld>
            <a:endParaRPr lang="en-IE"/>
          </a:p>
        </p:txBody>
      </p:sp>
      <p:sp>
        <p:nvSpPr>
          <p:cNvPr id="5" name="Footer Placeholder 4">
            <a:extLst>
              <a:ext uri="{FF2B5EF4-FFF2-40B4-BE49-F238E27FC236}">
                <a16:creationId xmlns:a16="http://schemas.microsoft.com/office/drawing/2014/main" id="{AB23AE5D-2AEE-AC49-3A51-704D348AA574}"/>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4CEFD529-A2B3-E034-844A-FEA34D942805}"/>
              </a:ext>
            </a:extLst>
          </p:cNvPr>
          <p:cNvSpPr>
            <a:spLocks noGrp="1"/>
          </p:cNvSpPr>
          <p:nvPr>
            <p:ph type="sldNum" sz="quarter" idx="12"/>
          </p:nvPr>
        </p:nvSpPr>
        <p:spPr/>
        <p:txBody>
          <a:bodyPr/>
          <a:lstStyle/>
          <a:p>
            <a:fld id="{E64C4746-BA04-4B70-B311-EA07EBA2F151}" type="slidenum">
              <a:rPr lang="en-IE" smtClean="0"/>
              <a:t>‹#›</a:t>
            </a:fld>
            <a:endParaRPr lang="en-IE"/>
          </a:p>
        </p:txBody>
      </p:sp>
    </p:spTree>
    <p:extLst>
      <p:ext uri="{BB962C8B-B14F-4D97-AF65-F5344CB8AC3E}">
        <p14:creationId xmlns:p14="http://schemas.microsoft.com/office/powerpoint/2010/main" val="2453393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CD0D-13A6-66E0-C898-73780F76E27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18082051-00AF-B658-2843-7560B00A8D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6FC108D-D7A4-4292-A04C-870120E3AB73}"/>
              </a:ext>
            </a:extLst>
          </p:cNvPr>
          <p:cNvSpPr>
            <a:spLocks noGrp="1"/>
          </p:cNvSpPr>
          <p:nvPr>
            <p:ph type="dt" sz="half" idx="10"/>
          </p:nvPr>
        </p:nvSpPr>
        <p:spPr/>
        <p:txBody>
          <a:bodyPr/>
          <a:lstStyle/>
          <a:p>
            <a:fld id="{DC22F270-8CFE-486A-BE77-5AAB23464F61}" type="datetimeFigureOut">
              <a:rPr lang="en-IE" smtClean="0"/>
              <a:t>11/04/2024</a:t>
            </a:fld>
            <a:endParaRPr lang="en-IE"/>
          </a:p>
        </p:txBody>
      </p:sp>
      <p:sp>
        <p:nvSpPr>
          <p:cNvPr id="5" name="Footer Placeholder 4">
            <a:extLst>
              <a:ext uri="{FF2B5EF4-FFF2-40B4-BE49-F238E27FC236}">
                <a16:creationId xmlns:a16="http://schemas.microsoft.com/office/drawing/2014/main" id="{4905EB91-D867-37D3-83FD-2D7E613C7CC4}"/>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0C120390-D4F1-8800-3C52-AB84573ABA51}"/>
              </a:ext>
            </a:extLst>
          </p:cNvPr>
          <p:cNvSpPr>
            <a:spLocks noGrp="1"/>
          </p:cNvSpPr>
          <p:nvPr>
            <p:ph type="sldNum" sz="quarter" idx="12"/>
          </p:nvPr>
        </p:nvSpPr>
        <p:spPr/>
        <p:txBody>
          <a:bodyPr/>
          <a:lstStyle/>
          <a:p>
            <a:fld id="{E64C4746-BA04-4B70-B311-EA07EBA2F151}" type="slidenum">
              <a:rPr lang="en-IE" smtClean="0"/>
              <a:t>‹#›</a:t>
            </a:fld>
            <a:endParaRPr lang="en-IE"/>
          </a:p>
        </p:txBody>
      </p:sp>
    </p:spTree>
    <p:extLst>
      <p:ext uri="{BB962C8B-B14F-4D97-AF65-F5344CB8AC3E}">
        <p14:creationId xmlns:p14="http://schemas.microsoft.com/office/powerpoint/2010/main" val="2303724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BF1F3-EF8D-2995-549B-7E9AF8716BE6}"/>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EE4C937C-ACF2-0175-33B0-33098CC7855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82B38EE3-A90B-F1FB-A5BD-EC12ADE406E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4C20937B-35AB-A7E3-C7E1-D325041498ED}"/>
              </a:ext>
            </a:extLst>
          </p:cNvPr>
          <p:cNvSpPr>
            <a:spLocks noGrp="1"/>
          </p:cNvSpPr>
          <p:nvPr>
            <p:ph type="dt" sz="half" idx="10"/>
          </p:nvPr>
        </p:nvSpPr>
        <p:spPr/>
        <p:txBody>
          <a:bodyPr/>
          <a:lstStyle/>
          <a:p>
            <a:fld id="{DC22F270-8CFE-486A-BE77-5AAB23464F61}" type="datetimeFigureOut">
              <a:rPr lang="en-IE" smtClean="0"/>
              <a:t>11/04/2024</a:t>
            </a:fld>
            <a:endParaRPr lang="en-IE"/>
          </a:p>
        </p:txBody>
      </p:sp>
      <p:sp>
        <p:nvSpPr>
          <p:cNvPr id="6" name="Footer Placeholder 5">
            <a:extLst>
              <a:ext uri="{FF2B5EF4-FFF2-40B4-BE49-F238E27FC236}">
                <a16:creationId xmlns:a16="http://schemas.microsoft.com/office/drawing/2014/main" id="{E2B060A6-69E8-F57C-6403-D0AEB1A78B00}"/>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BA8EC039-4BED-3E65-DE37-A7E5DE41CD9A}"/>
              </a:ext>
            </a:extLst>
          </p:cNvPr>
          <p:cNvSpPr>
            <a:spLocks noGrp="1"/>
          </p:cNvSpPr>
          <p:nvPr>
            <p:ph type="sldNum" sz="quarter" idx="12"/>
          </p:nvPr>
        </p:nvSpPr>
        <p:spPr/>
        <p:txBody>
          <a:bodyPr/>
          <a:lstStyle/>
          <a:p>
            <a:fld id="{E64C4746-BA04-4B70-B311-EA07EBA2F151}" type="slidenum">
              <a:rPr lang="en-IE" smtClean="0"/>
              <a:t>‹#›</a:t>
            </a:fld>
            <a:endParaRPr lang="en-IE"/>
          </a:p>
        </p:txBody>
      </p:sp>
    </p:spTree>
    <p:extLst>
      <p:ext uri="{BB962C8B-B14F-4D97-AF65-F5344CB8AC3E}">
        <p14:creationId xmlns:p14="http://schemas.microsoft.com/office/powerpoint/2010/main" val="1525084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751BA-CFCA-CF53-3E48-E5F4A5C7D06B}"/>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173FFDD7-7E5F-C9B2-0DC7-955D77EEEC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A2A7777-A7F3-8904-CFB4-FE1B6403A85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5D9D3E05-5193-E682-B6C1-9B9CAA29FC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CFB4AF2-B637-E448-B4DE-2CD4120D8DD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F6B2EAD0-B7A8-8A41-04D5-3469A5B06844}"/>
              </a:ext>
            </a:extLst>
          </p:cNvPr>
          <p:cNvSpPr>
            <a:spLocks noGrp="1"/>
          </p:cNvSpPr>
          <p:nvPr>
            <p:ph type="dt" sz="half" idx="10"/>
          </p:nvPr>
        </p:nvSpPr>
        <p:spPr/>
        <p:txBody>
          <a:bodyPr/>
          <a:lstStyle/>
          <a:p>
            <a:fld id="{DC22F270-8CFE-486A-BE77-5AAB23464F61}" type="datetimeFigureOut">
              <a:rPr lang="en-IE" smtClean="0"/>
              <a:t>11/04/2024</a:t>
            </a:fld>
            <a:endParaRPr lang="en-IE"/>
          </a:p>
        </p:txBody>
      </p:sp>
      <p:sp>
        <p:nvSpPr>
          <p:cNvPr id="8" name="Footer Placeholder 7">
            <a:extLst>
              <a:ext uri="{FF2B5EF4-FFF2-40B4-BE49-F238E27FC236}">
                <a16:creationId xmlns:a16="http://schemas.microsoft.com/office/drawing/2014/main" id="{EF1A9D57-2CCF-4AED-D569-4A677108B798}"/>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69169520-E3A5-E26C-33DC-6EC34039BE54}"/>
              </a:ext>
            </a:extLst>
          </p:cNvPr>
          <p:cNvSpPr>
            <a:spLocks noGrp="1"/>
          </p:cNvSpPr>
          <p:nvPr>
            <p:ph type="sldNum" sz="quarter" idx="12"/>
          </p:nvPr>
        </p:nvSpPr>
        <p:spPr/>
        <p:txBody>
          <a:bodyPr/>
          <a:lstStyle/>
          <a:p>
            <a:fld id="{E64C4746-BA04-4B70-B311-EA07EBA2F151}" type="slidenum">
              <a:rPr lang="en-IE" smtClean="0"/>
              <a:t>‹#›</a:t>
            </a:fld>
            <a:endParaRPr lang="en-IE"/>
          </a:p>
        </p:txBody>
      </p:sp>
    </p:spTree>
    <p:extLst>
      <p:ext uri="{BB962C8B-B14F-4D97-AF65-F5344CB8AC3E}">
        <p14:creationId xmlns:p14="http://schemas.microsoft.com/office/powerpoint/2010/main" val="2494275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DC41C-A805-0A03-A6F8-460E0E590577}"/>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F4304D92-02B3-B701-20A2-4C8331E71985}"/>
              </a:ext>
            </a:extLst>
          </p:cNvPr>
          <p:cNvSpPr>
            <a:spLocks noGrp="1"/>
          </p:cNvSpPr>
          <p:nvPr>
            <p:ph type="dt" sz="half" idx="10"/>
          </p:nvPr>
        </p:nvSpPr>
        <p:spPr/>
        <p:txBody>
          <a:bodyPr/>
          <a:lstStyle/>
          <a:p>
            <a:fld id="{DC22F270-8CFE-486A-BE77-5AAB23464F61}" type="datetimeFigureOut">
              <a:rPr lang="en-IE" smtClean="0"/>
              <a:t>11/04/2024</a:t>
            </a:fld>
            <a:endParaRPr lang="en-IE"/>
          </a:p>
        </p:txBody>
      </p:sp>
      <p:sp>
        <p:nvSpPr>
          <p:cNvPr id="4" name="Footer Placeholder 3">
            <a:extLst>
              <a:ext uri="{FF2B5EF4-FFF2-40B4-BE49-F238E27FC236}">
                <a16:creationId xmlns:a16="http://schemas.microsoft.com/office/drawing/2014/main" id="{99B1DCC4-189F-43B9-F544-59376BF38295}"/>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ADF6E679-9E43-5AAE-3E7A-8CD48D149B1D}"/>
              </a:ext>
            </a:extLst>
          </p:cNvPr>
          <p:cNvSpPr>
            <a:spLocks noGrp="1"/>
          </p:cNvSpPr>
          <p:nvPr>
            <p:ph type="sldNum" sz="quarter" idx="12"/>
          </p:nvPr>
        </p:nvSpPr>
        <p:spPr/>
        <p:txBody>
          <a:bodyPr/>
          <a:lstStyle/>
          <a:p>
            <a:fld id="{E64C4746-BA04-4B70-B311-EA07EBA2F151}" type="slidenum">
              <a:rPr lang="en-IE" smtClean="0"/>
              <a:t>‹#›</a:t>
            </a:fld>
            <a:endParaRPr lang="en-IE"/>
          </a:p>
        </p:txBody>
      </p:sp>
    </p:spTree>
    <p:extLst>
      <p:ext uri="{BB962C8B-B14F-4D97-AF65-F5344CB8AC3E}">
        <p14:creationId xmlns:p14="http://schemas.microsoft.com/office/powerpoint/2010/main" val="1853023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E42FEA2-B742-32F1-4207-16AB0BB5997B}"/>
              </a:ext>
            </a:extLst>
          </p:cNvPr>
          <p:cNvSpPr>
            <a:spLocks noGrp="1"/>
          </p:cNvSpPr>
          <p:nvPr>
            <p:ph type="dt" sz="half" idx="10"/>
          </p:nvPr>
        </p:nvSpPr>
        <p:spPr/>
        <p:txBody>
          <a:bodyPr/>
          <a:lstStyle/>
          <a:p>
            <a:fld id="{DC22F270-8CFE-486A-BE77-5AAB23464F61}" type="datetimeFigureOut">
              <a:rPr lang="en-IE" smtClean="0"/>
              <a:t>11/04/2024</a:t>
            </a:fld>
            <a:endParaRPr lang="en-IE"/>
          </a:p>
        </p:txBody>
      </p:sp>
      <p:sp>
        <p:nvSpPr>
          <p:cNvPr id="3" name="Footer Placeholder 2">
            <a:extLst>
              <a:ext uri="{FF2B5EF4-FFF2-40B4-BE49-F238E27FC236}">
                <a16:creationId xmlns:a16="http://schemas.microsoft.com/office/drawing/2014/main" id="{EE252611-9601-C82B-13DD-C56033A210C7}"/>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4E827FE8-F74C-39DF-51F2-892B3C10A6D1}"/>
              </a:ext>
            </a:extLst>
          </p:cNvPr>
          <p:cNvSpPr>
            <a:spLocks noGrp="1"/>
          </p:cNvSpPr>
          <p:nvPr>
            <p:ph type="sldNum" sz="quarter" idx="12"/>
          </p:nvPr>
        </p:nvSpPr>
        <p:spPr/>
        <p:txBody>
          <a:bodyPr/>
          <a:lstStyle/>
          <a:p>
            <a:fld id="{E64C4746-BA04-4B70-B311-EA07EBA2F151}" type="slidenum">
              <a:rPr lang="en-IE" smtClean="0"/>
              <a:t>‹#›</a:t>
            </a:fld>
            <a:endParaRPr lang="en-IE"/>
          </a:p>
        </p:txBody>
      </p:sp>
    </p:spTree>
    <p:extLst>
      <p:ext uri="{BB962C8B-B14F-4D97-AF65-F5344CB8AC3E}">
        <p14:creationId xmlns:p14="http://schemas.microsoft.com/office/powerpoint/2010/main" val="3781087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68168-EB9C-F730-08E8-A97BAC4E6FD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4BC73FDD-28FE-898E-7792-B4DD9AA327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49B025E7-FF0F-8310-7295-8D1F184214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633E7B-6FC5-8DD1-5B47-47DD5B30E90C}"/>
              </a:ext>
            </a:extLst>
          </p:cNvPr>
          <p:cNvSpPr>
            <a:spLocks noGrp="1"/>
          </p:cNvSpPr>
          <p:nvPr>
            <p:ph type="dt" sz="half" idx="10"/>
          </p:nvPr>
        </p:nvSpPr>
        <p:spPr/>
        <p:txBody>
          <a:bodyPr/>
          <a:lstStyle/>
          <a:p>
            <a:fld id="{DC22F270-8CFE-486A-BE77-5AAB23464F61}" type="datetimeFigureOut">
              <a:rPr lang="en-IE" smtClean="0"/>
              <a:t>11/04/2024</a:t>
            </a:fld>
            <a:endParaRPr lang="en-IE"/>
          </a:p>
        </p:txBody>
      </p:sp>
      <p:sp>
        <p:nvSpPr>
          <p:cNvPr id="6" name="Footer Placeholder 5">
            <a:extLst>
              <a:ext uri="{FF2B5EF4-FFF2-40B4-BE49-F238E27FC236}">
                <a16:creationId xmlns:a16="http://schemas.microsoft.com/office/drawing/2014/main" id="{C50A0C46-35B5-062A-30DF-2EF522492EA2}"/>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83372C2C-73AE-AA19-1F84-70391D44114D}"/>
              </a:ext>
            </a:extLst>
          </p:cNvPr>
          <p:cNvSpPr>
            <a:spLocks noGrp="1"/>
          </p:cNvSpPr>
          <p:nvPr>
            <p:ph type="sldNum" sz="quarter" idx="12"/>
          </p:nvPr>
        </p:nvSpPr>
        <p:spPr/>
        <p:txBody>
          <a:bodyPr/>
          <a:lstStyle/>
          <a:p>
            <a:fld id="{E64C4746-BA04-4B70-B311-EA07EBA2F151}" type="slidenum">
              <a:rPr lang="en-IE" smtClean="0"/>
              <a:t>‹#›</a:t>
            </a:fld>
            <a:endParaRPr lang="en-IE"/>
          </a:p>
        </p:txBody>
      </p:sp>
    </p:spTree>
    <p:extLst>
      <p:ext uri="{BB962C8B-B14F-4D97-AF65-F5344CB8AC3E}">
        <p14:creationId xmlns:p14="http://schemas.microsoft.com/office/powerpoint/2010/main" val="4162811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55D48-8907-B212-83B6-C38FC75412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E974DFFE-9F16-3689-FC2E-A4D8073EDC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9246B743-1BE0-7CBB-7B1D-6766E28C5C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558AC6-D6D8-9AE7-5761-65DD784B289D}"/>
              </a:ext>
            </a:extLst>
          </p:cNvPr>
          <p:cNvSpPr>
            <a:spLocks noGrp="1"/>
          </p:cNvSpPr>
          <p:nvPr>
            <p:ph type="dt" sz="half" idx="10"/>
          </p:nvPr>
        </p:nvSpPr>
        <p:spPr/>
        <p:txBody>
          <a:bodyPr/>
          <a:lstStyle/>
          <a:p>
            <a:fld id="{DC22F270-8CFE-486A-BE77-5AAB23464F61}" type="datetimeFigureOut">
              <a:rPr lang="en-IE" smtClean="0"/>
              <a:t>11/04/2024</a:t>
            </a:fld>
            <a:endParaRPr lang="en-IE"/>
          </a:p>
        </p:txBody>
      </p:sp>
      <p:sp>
        <p:nvSpPr>
          <p:cNvPr id="6" name="Footer Placeholder 5">
            <a:extLst>
              <a:ext uri="{FF2B5EF4-FFF2-40B4-BE49-F238E27FC236}">
                <a16:creationId xmlns:a16="http://schemas.microsoft.com/office/drawing/2014/main" id="{B577FB07-D268-6558-93DC-EE5626797769}"/>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0B460E28-5DCA-C2FF-014D-6ECE7573E2DE}"/>
              </a:ext>
            </a:extLst>
          </p:cNvPr>
          <p:cNvSpPr>
            <a:spLocks noGrp="1"/>
          </p:cNvSpPr>
          <p:nvPr>
            <p:ph type="sldNum" sz="quarter" idx="12"/>
          </p:nvPr>
        </p:nvSpPr>
        <p:spPr/>
        <p:txBody>
          <a:bodyPr/>
          <a:lstStyle/>
          <a:p>
            <a:fld id="{E64C4746-BA04-4B70-B311-EA07EBA2F151}" type="slidenum">
              <a:rPr lang="en-IE" smtClean="0"/>
              <a:t>‹#›</a:t>
            </a:fld>
            <a:endParaRPr lang="en-IE"/>
          </a:p>
        </p:txBody>
      </p:sp>
    </p:spTree>
    <p:extLst>
      <p:ext uri="{BB962C8B-B14F-4D97-AF65-F5344CB8AC3E}">
        <p14:creationId xmlns:p14="http://schemas.microsoft.com/office/powerpoint/2010/main" val="1326344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E31A7D-A6DD-B7A1-70E8-C7ABFDC4A8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44C050E5-0F44-DB9C-090A-D9806753F9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7391E822-EEA9-F86D-261B-13DF138E85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22F270-8CFE-486A-BE77-5AAB23464F61}" type="datetimeFigureOut">
              <a:rPr lang="en-IE" smtClean="0"/>
              <a:t>11/04/2024</a:t>
            </a:fld>
            <a:endParaRPr lang="en-IE"/>
          </a:p>
        </p:txBody>
      </p:sp>
      <p:sp>
        <p:nvSpPr>
          <p:cNvPr id="5" name="Footer Placeholder 4">
            <a:extLst>
              <a:ext uri="{FF2B5EF4-FFF2-40B4-BE49-F238E27FC236}">
                <a16:creationId xmlns:a16="http://schemas.microsoft.com/office/drawing/2014/main" id="{B04A4408-26B1-627D-15FF-2A90FB0080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4A6E65CE-131B-29F6-6D0C-3CF4A39C06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4C4746-BA04-4B70-B311-EA07EBA2F151}" type="slidenum">
              <a:rPr lang="en-IE" smtClean="0"/>
              <a:t>‹#›</a:t>
            </a:fld>
            <a:endParaRPr lang="en-IE"/>
          </a:p>
        </p:txBody>
      </p:sp>
    </p:spTree>
    <p:extLst>
      <p:ext uri="{BB962C8B-B14F-4D97-AF65-F5344CB8AC3E}">
        <p14:creationId xmlns:p14="http://schemas.microsoft.com/office/powerpoint/2010/main" val="24130135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academy.kianda.com/wp-content/uploads/2022/02/Training-Proces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F31024F-D15C-01AE-9CAB-0D63E68EA201}"/>
              </a:ext>
            </a:extLst>
          </p:cNvPr>
          <p:cNvSpPr/>
          <p:nvPr/>
        </p:nvSpPr>
        <p:spPr>
          <a:xfrm>
            <a:off x="0" y="0"/>
            <a:ext cx="12192000" cy="6858000"/>
          </a:xfrm>
          <a:prstGeom prst="rect">
            <a:avLst/>
          </a:prstGeom>
          <a:solidFill>
            <a:srgbClr val="05358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 name="Title 1">
            <a:extLst>
              <a:ext uri="{FF2B5EF4-FFF2-40B4-BE49-F238E27FC236}">
                <a16:creationId xmlns:a16="http://schemas.microsoft.com/office/drawing/2014/main" id="{70F2B643-97D9-DAA0-469A-CE3D6F060B6A}"/>
              </a:ext>
            </a:extLst>
          </p:cNvPr>
          <p:cNvSpPr>
            <a:spLocks noGrp="1"/>
          </p:cNvSpPr>
          <p:nvPr>
            <p:ph type="ctrTitle"/>
          </p:nvPr>
        </p:nvSpPr>
        <p:spPr>
          <a:xfrm>
            <a:off x="1291701" y="716280"/>
            <a:ext cx="9608598" cy="1742123"/>
          </a:xfrm>
        </p:spPr>
        <p:txBody>
          <a:bodyPr/>
          <a:lstStyle/>
          <a:p>
            <a:r>
              <a:rPr lang="en-IE" dirty="0">
                <a:solidFill>
                  <a:schemeClr val="bg1"/>
                </a:solidFill>
                <a:latin typeface="Aeonik" panose="02010503030300000000" pitchFamily="50" charset="0"/>
              </a:rPr>
              <a:t>Kianda Foundation Course </a:t>
            </a:r>
          </a:p>
        </p:txBody>
      </p:sp>
      <p:sp>
        <p:nvSpPr>
          <p:cNvPr id="3" name="Subtitle 2">
            <a:extLst>
              <a:ext uri="{FF2B5EF4-FFF2-40B4-BE49-F238E27FC236}">
                <a16:creationId xmlns:a16="http://schemas.microsoft.com/office/drawing/2014/main" id="{B0DBBAAC-F7FB-7F8A-D2A1-24AABCFE035F}"/>
              </a:ext>
            </a:extLst>
          </p:cNvPr>
          <p:cNvSpPr>
            <a:spLocks noGrp="1"/>
          </p:cNvSpPr>
          <p:nvPr>
            <p:ph type="subTitle" idx="1"/>
          </p:nvPr>
        </p:nvSpPr>
        <p:spPr>
          <a:xfrm>
            <a:off x="1524000" y="3012758"/>
            <a:ext cx="9144000" cy="724741"/>
          </a:xfrm>
        </p:spPr>
        <p:txBody>
          <a:bodyPr/>
          <a:lstStyle/>
          <a:p>
            <a:r>
              <a:rPr lang="en-IE" dirty="0">
                <a:solidFill>
                  <a:schemeClr val="bg1"/>
                </a:solidFill>
                <a:latin typeface="Aeonik" panose="02010503030300000000" pitchFamily="50" charset="0"/>
              </a:rPr>
              <a:t>Section 2: Create Your First Process</a:t>
            </a:r>
          </a:p>
        </p:txBody>
      </p:sp>
      <p:pic>
        <p:nvPicPr>
          <p:cNvPr id="5" name="Picture 4">
            <a:extLst>
              <a:ext uri="{FF2B5EF4-FFF2-40B4-BE49-F238E27FC236}">
                <a16:creationId xmlns:a16="http://schemas.microsoft.com/office/drawing/2014/main" id="{034FF099-E306-162E-6FE9-D46EBFAE74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12080" y="3940699"/>
            <a:ext cx="1767840" cy="1767840"/>
          </a:xfrm>
          <a:prstGeom prst="rect">
            <a:avLst/>
          </a:prstGeom>
        </p:spPr>
      </p:pic>
      <p:cxnSp>
        <p:nvCxnSpPr>
          <p:cNvPr id="6" name="Straight Connector 5">
            <a:extLst>
              <a:ext uri="{FF2B5EF4-FFF2-40B4-BE49-F238E27FC236}">
                <a16:creationId xmlns:a16="http://schemas.microsoft.com/office/drawing/2014/main" id="{4A4C4F03-3057-759F-B827-C5C4F11E31C9}"/>
              </a:ext>
            </a:extLst>
          </p:cNvPr>
          <p:cNvCxnSpPr>
            <a:cxnSpLocks/>
          </p:cNvCxnSpPr>
          <p:nvPr/>
        </p:nvCxnSpPr>
        <p:spPr>
          <a:xfrm>
            <a:off x="3657600" y="3476728"/>
            <a:ext cx="4890782" cy="0"/>
          </a:xfrm>
          <a:prstGeom prst="line">
            <a:avLst/>
          </a:prstGeom>
          <a:ln w="28575">
            <a:solidFill>
              <a:srgbClr val="F89840"/>
            </a:solidFill>
          </a:ln>
        </p:spPr>
        <p:style>
          <a:lnRef idx="1">
            <a:schemeClr val="accent4"/>
          </a:lnRef>
          <a:fillRef idx="0">
            <a:schemeClr val="accent4"/>
          </a:fillRef>
          <a:effectRef idx="0">
            <a:schemeClr val="accent4"/>
          </a:effectRef>
          <a:fontRef idx="minor">
            <a:schemeClr val="tx1"/>
          </a:fontRef>
        </p:style>
      </p:cxnSp>
      <p:pic>
        <p:nvPicPr>
          <p:cNvPr id="12" name="Picture 11">
            <a:extLst>
              <a:ext uri="{FF2B5EF4-FFF2-40B4-BE49-F238E27FC236}">
                <a16:creationId xmlns:a16="http://schemas.microsoft.com/office/drawing/2014/main" id="{A8003976-1AE3-91F8-285B-E2BDEFFC26B0}"/>
              </a:ext>
            </a:extLst>
          </p:cNvPr>
          <p:cNvPicPr>
            <a:picLocks noChangeAspect="1"/>
          </p:cNvPicPr>
          <p:nvPr/>
        </p:nvPicPr>
        <p:blipFill>
          <a:blip r:embed="rId3"/>
          <a:stretch>
            <a:fillRect/>
          </a:stretch>
        </p:blipFill>
        <p:spPr>
          <a:xfrm>
            <a:off x="540922" y="382249"/>
            <a:ext cx="1260000" cy="268800"/>
          </a:xfrm>
          <a:prstGeom prst="rect">
            <a:avLst/>
          </a:prstGeom>
        </p:spPr>
      </p:pic>
      <p:sp>
        <p:nvSpPr>
          <p:cNvPr id="13" name="TextBox 12">
            <a:extLst>
              <a:ext uri="{FF2B5EF4-FFF2-40B4-BE49-F238E27FC236}">
                <a16:creationId xmlns:a16="http://schemas.microsoft.com/office/drawing/2014/main" id="{5421333D-D052-3225-F072-BF65B888FC44}"/>
              </a:ext>
            </a:extLst>
          </p:cNvPr>
          <p:cNvSpPr txBox="1"/>
          <p:nvPr/>
        </p:nvSpPr>
        <p:spPr>
          <a:xfrm>
            <a:off x="518991" y="6214141"/>
            <a:ext cx="1281931" cy="261610"/>
          </a:xfrm>
          <a:prstGeom prst="rect">
            <a:avLst/>
          </a:prstGeom>
          <a:noFill/>
        </p:spPr>
        <p:txBody>
          <a:bodyPr wrap="square" rtlCol="0">
            <a:spAutoFit/>
          </a:bodyPr>
          <a:lstStyle/>
          <a:p>
            <a:r>
              <a:rPr lang="en-IE" sz="1100" dirty="0">
                <a:solidFill>
                  <a:schemeClr val="bg1"/>
                </a:solidFill>
                <a:latin typeface="DM Sans" pitchFamily="2" charset="0"/>
              </a:rPr>
              <a:t>www.kianda.com</a:t>
            </a:r>
          </a:p>
        </p:txBody>
      </p:sp>
    </p:spTree>
    <p:extLst>
      <p:ext uri="{BB962C8B-B14F-4D97-AF65-F5344CB8AC3E}">
        <p14:creationId xmlns:p14="http://schemas.microsoft.com/office/powerpoint/2010/main" val="42673933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DDD79-64F0-2BFA-46D3-5450E1FAA2C2}"/>
              </a:ext>
            </a:extLst>
          </p:cNvPr>
          <p:cNvSpPr>
            <a:spLocks noGrp="1"/>
          </p:cNvSpPr>
          <p:nvPr>
            <p:ph type="title"/>
          </p:nvPr>
        </p:nvSpPr>
        <p:spPr/>
        <p:txBody>
          <a:bodyPr/>
          <a:lstStyle/>
          <a:p>
            <a:r>
              <a:rPr lang="en-IE" dirty="0"/>
              <a:t>2. Plan your process</a:t>
            </a:r>
          </a:p>
        </p:txBody>
      </p:sp>
      <p:sp>
        <p:nvSpPr>
          <p:cNvPr id="3" name="Content Placeholder 2">
            <a:extLst>
              <a:ext uri="{FF2B5EF4-FFF2-40B4-BE49-F238E27FC236}">
                <a16:creationId xmlns:a16="http://schemas.microsoft.com/office/drawing/2014/main" id="{26DE7F06-F0D2-1947-51BF-C98231A6BE5B}"/>
              </a:ext>
            </a:extLst>
          </p:cNvPr>
          <p:cNvSpPr>
            <a:spLocks noGrp="1"/>
          </p:cNvSpPr>
          <p:nvPr>
            <p:ph idx="1"/>
          </p:nvPr>
        </p:nvSpPr>
        <p:spPr/>
        <p:txBody>
          <a:bodyPr>
            <a:normAutofit fontScale="92500" lnSpcReduction="10000"/>
          </a:bodyPr>
          <a:lstStyle/>
          <a:p>
            <a:r>
              <a:rPr lang="en-GB" dirty="0"/>
              <a:t>Download the file </a:t>
            </a:r>
            <a:r>
              <a:rPr lang="en-GB" dirty="0">
                <a:hlinkClick r:id="rId2"/>
              </a:rPr>
              <a:t>Training Process Example</a:t>
            </a:r>
            <a:r>
              <a:rPr lang="en-GB" dirty="0"/>
              <a:t>, to see a list of requirements (including considerations for the types of fields, rules and access that will be required) for a sample training process that consists of two forms. In the first form, the Training Request, the employee will insert their information, select the training course they want to do, type in the reason they want to do this training, and select their manager and submit their form for that manager to either approve or reject. In the second form, the Training Approval, the manager will review the employee request and will then make a decision to approve or reject the request. If the request is approved, the manager will sign off on the process using a Signature button. If the request is rejected, then the manager will provide feedback in a textbox as to why the request was rejected. </a:t>
            </a:r>
            <a:endParaRPr lang="en-IE" dirty="0"/>
          </a:p>
        </p:txBody>
      </p:sp>
      <p:cxnSp>
        <p:nvCxnSpPr>
          <p:cNvPr id="4" name="Straight Connector 3">
            <a:extLst>
              <a:ext uri="{FF2B5EF4-FFF2-40B4-BE49-F238E27FC236}">
                <a16:creationId xmlns:a16="http://schemas.microsoft.com/office/drawing/2014/main" id="{6079C06D-5D5B-BE8D-4CF3-649960891460}"/>
              </a:ext>
            </a:extLst>
          </p:cNvPr>
          <p:cNvCxnSpPr>
            <a:cxnSpLocks/>
          </p:cNvCxnSpPr>
          <p:nvPr/>
        </p:nvCxnSpPr>
        <p:spPr>
          <a:xfrm>
            <a:off x="933450" y="1362178"/>
            <a:ext cx="4533900" cy="0"/>
          </a:xfrm>
          <a:prstGeom prst="line">
            <a:avLst/>
          </a:prstGeom>
          <a:ln w="28575">
            <a:solidFill>
              <a:srgbClr val="F89840"/>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14811307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F49D0-1238-A205-8BAF-94801146AF26}"/>
              </a:ext>
            </a:extLst>
          </p:cNvPr>
          <p:cNvSpPr>
            <a:spLocks noGrp="1"/>
          </p:cNvSpPr>
          <p:nvPr>
            <p:ph type="title"/>
          </p:nvPr>
        </p:nvSpPr>
        <p:spPr/>
        <p:txBody>
          <a:bodyPr/>
          <a:lstStyle/>
          <a:p>
            <a:r>
              <a:rPr lang="en-GB" dirty="0"/>
              <a:t>3. Creating your first process and form</a:t>
            </a:r>
            <a:endParaRPr lang="en-IE" dirty="0"/>
          </a:p>
        </p:txBody>
      </p:sp>
      <p:sp>
        <p:nvSpPr>
          <p:cNvPr id="5" name="Rectangle 3">
            <a:extLst>
              <a:ext uri="{FF2B5EF4-FFF2-40B4-BE49-F238E27FC236}">
                <a16:creationId xmlns:a16="http://schemas.microsoft.com/office/drawing/2014/main" id="{F1F2346A-FBC7-803D-FC4F-73A6680AAB41}"/>
              </a:ext>
            </a:extLst>
          </p:cNvPr>
          <p:cNvSpPr>
            <a:spLocks noChangeArrowheads="1"/>
          </p:cNvSpPr>
          <p:nvPr/>
        </p:nvSpPr>
        <p:spPr bwMode="auto">
          <a:xfrm>
            <a:off x="838200" y="1317597"/>
            <a:ext cx="10715625" cy="5555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Once you have planned your process and know what needs to go into it in terms of forms, fields and rules, then it's time to start creating!</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To create your first process in Kianda from scratch:</a:t>
            </a:r>
          </a:p>
          <a:p>
            <a:pPr lvl="1" eaLnBrk="0" fontAlgn="base" hangingPunct="0">
              <a:spcBef>
                <a:spcPct val="0"/>
              </a:spcBef>
              <a:spcAft>
                <a:spcPct val="0"/>
              </a:spcAft>
              <a:buFontTx/>
              <a:buAutoNum type="arabicPeriod"/>
            </a:pPr>
            <a:r>
              <a:rPr kumimoji="0" lang="en-US" altLang="en-US" b="0" i="0" u="none" strike="noStrike" cap="none" normalizeH="0" baseline="0" dirty="0">
                <a:ln>
                  <a:noFill/>
                </a:ln>
                <a:solidFill>
                  <a:schemeClr val="tx1"/>
                </a:solidFill>
                <a:effectLst/>
                <a:latin typeface="Arial" panose="020B0604020202020204" pitchFamily="34" charset="0"/>
              </a:rPr>
              <a:t>Go to the </a:t>
            </a:r>
            <a:r>
              <a:rPr kumimoji="0" lang="en-US" altLang="en-US" b="1" i="0" u="none" strike="noStrike" cap="none" normalizeH="0" baseline="0" dirty="0">
                <a:ln>
                  <a:noFill/>
                </a:ln>
                <a:solidFill>
                  <a:schemeClr val="tx1"/>
                </a:solidFill>
                <a:effectLst/>
                <a:latin typeface="Arial" panose="020B0604020202020204" pitchFamily="34" charset="0"/>
              </a:rPr>
              <a:t>Side menu</a:t>
            </a:r>
            <a:r>
              <a:rPr kumimoji="0" lang="en-US" altLang="en-US" b="0" i="0" u="none" strike="noStrike" cap="none" normalizeH="0" baseline="0" dirty="0">
                <a:ln>
                  <a:noFill/>
                </a:ln>
                <a:solidFill>
                  <a:schemeClr val="tx1"/>
                </a:solidFill>
                <a:effectLst/>
                <a:latin typeface="Arial" panose="020B0604020202020204" pitchFamily="34" charset="0"/>
              </a:rPr>
              <a:t> and click on </a:t>
            </a:r>
            <a:r>
              <a:rPr kumimoji="0" lang="en-US" altLang="en-US" b="1" i="0" u="none" strike="noStrike" cap="none" normalizeH="0" baseline="0" dirty="0">
                <a:ln>
                  <a:noFill/>
                </a:ln>
                <a:solidFill>
                  <a:schemeClr val="tx1"/>
                </a:solidFill>
                <a:effectLst/>
                <a:latin typeface="Arial" panose="020B0604020202020204" pitchFamily="34" charset="0"/>
              </a:rPr>
              <a:t>Administration</a:t>
            </a:r>
            <a:r>
              <a:rPr kumimoji="0" lang="en-US" altLang="en-US" b="0" i="0" u="none" strike="noStrike" cap="none" normalizeH="0" baseline="0" dirty="0">
                <a:ln>
                  <a:noFill/>
                </a:ln>
                <a:solidFill>
                  <a:schemeClr val="tx1"/>
                </a:solidFill>
                <a:effectLst/>
                <a:latin typeface="Arial" panose="020B0604020202020204" pitchFamily="34" charset="0"/>
              </a:rPr>
              <a:t> &gt; </a:t>
            </a:r>
            <a:r>
              <a:rPr kumimoji="0" lang="en-US" altLang="en-US" b="1" i="0" u="none" strike="noStrike" cap="none" normalizeH="0" baseline="0" dirty="0">
                <a:ln>
                  <a:noFill/>
                </a:ln>
                <a:solidFill>
                  <a:schemeClr val="tx1"/>
                </a:solidFill>
                <a:effectLst/>
                <a:latin typeface="Arial" panose="020B0604020202020204" pitchFamily="34" charset="0"/>
              </a:rPr>
              <a:t>Designer</a:t>
            </a:r>
            <a:r>
              <a:rPr kumimoji="0" lang="en-US" altLang="en-US" b="0" i="0" u="none" strike="noStrike" cap="none" normalizeH="0" baseline="0" dirty="0">
                <a:ln>
                  <a:noFill/>
                </a:ln>
                <a:solidFill>
                  <a:schemeClr val="tx1"/>
                </a:solidFill>
                <a:effectLst/>
                <a:latin typeface="Arial" panose="020B0604020202020204" pitchFamily="34" charset="0"/>
              </a:rPr>
              <a:t>.</a:t>
            </a:r>
          </a:p>
          <a:p>
            <a:pPr lvl="1" eaLnBrk="0" fontAlgn="base" hangingPunct="0">
              <a:spcBef>
                <a:spcPct val="0"/>
              </a:spcBef>
              <a:spcAft>
                <a:spcPct val="0"/>
              </a:spcAft>
              <a:buFontTx/>
              <a:buAutoNum type="arabicPeriod"/>
            </a:pPr>
            <a:r>
              <a:rPr kumimoji="0" lang="en-US" altLang="en-US" b="0" i="0" u="none" strike="noStrike" cap="none" normalizeH="0" baseline="0" dirty="0">
                <a:ln>
                  <a:noFill/>
                </a:ln>
                <a:solidFill>
                  <a:schemeClr val="tx1"/>
                </a:solidFill>
                <a:effectLst/>
                <a:latin typeface="Arial" panose="020B0604020202020204" pitchFamily="34" charset="0"/>
              </a:rPr>
              <a:t>You are now in the main process view. From here you can click on </a:t>
            </a:r>
            <a:r>
              <a:rPr kumimoji="0" lang="en-US" altLang="en-US" b="1" i="0" u="none" strike="noStrike" cap="none" normalizeH="0" baseline="0" dirty="0">
                <a:ln>
                  <a:noFill/>
                </a:ln>
                <a:solidFill>
                  <a:schemeClr val="tx1"/>
                </a:solidFill>
                <a:effectLst/>
                <a:latin typeface="Arial" panose="020B0604020202020204" pitchFamily="34" charset="0"/>
              </a:rPr>
              <a:t>Import</a:t>
            </a:r>
            <a:r>
              <a:rPr kumimoji="0" lang="en-US" altLang="en-US" b="0" i="0" u="none" strike="noStrike" cap="none" normalizeH="0" baseline="0" dirty="0">
                <a:ln>
                  <a:noFill/>
                </a:ln>
                <a:solidFill>
                  <a:schemeClr val="tx1"/>
                </a:solidFill>
                <a:effectLst/>
                <a:latin typeface="Arial" panose="020B0604020202020204" pitchFamily="34" charset="0"/>
              </a:rPr>
              <a:t> or </a:t>
            </a:r>
            <a:r>
              <a:rPr kumimoji="0" lang="en-US" altLang="en-US" b="1" i="0" u="none" strike="noStrike" cap="none" normalizeH="0" baseline="0" dirty="0">
                <a:ln>
                  <a:noFill/>
                </a:ln>
                <a:solidFill>
                  <a:schemeClr val="tx1"/>
                </a:solidFill>
                <a:effectLst/>
                <a:latin typeface="Arial" panose="020B0604020202020204" pitchFamily="34" charset="0"/>
              </a:rPr>
              <a:t>Export</a:t>
            </a:r>
            <a:r>
              <a:rPr kumimoji="0" lang="en-US" altLang="en-US" b="0" i="0" u="none" strike="noStrike" cap="none" normalizeH="0" baseline="0" dirty="0">
                <a:ln>
                  <a:noFill/>
                </a:ln>
                <a:solidFill>
                  <a:schemeClr val="tx1"/>
                </a:solidFill>
                <a:effectLst/>
                <a:latin typeface="Arial" panose="020B0604020202020204" pitchFamily="34" charset="0"/>
              </a:rPr>
              <a:t> to import or export existing Kianda processes if already created. There is also an option to use Kianda’s predefined processes available in the </a:t>
            </a:r>
            <a:r>
              <a:rPr kumimoji="0" lang="en-US" altLang="en-US" b="1" i="0" u="none" strike="noStrike" cap="none" normalizeH="0" baseline="0" dirty="0">
                <a:ln>
                  <a:noFill/>
                </a:ln>
                <a:solidFill>
                  <a:schemeClr val="tx1"/>
                </a:solidFill>
                <a:effectLst/>
                <a:latin typeface="Arial" panose="020B0604020202020204" pitchFamily="34" charset="0"/>
              </a:rPr>
              <a:t>App Store</a:t>
            </a:r>
            <a:r>
              <a:rPr kumimoji="0" lang="en-US" altLang="en-US" b="0" i="0" u="none" strike="noStrike" cap="none" normalizeH="0" baseline="0" dirty="0">
                <a:ln>
                  <a:noFill/>
                </a:ln>
                <a:solidFill>
                  <a:schemeClr val="tx1"/>
                </a:solidFill>
                <a:effectLst/>
                <a:latin typeface="Arial" panose="020B0604020202020204" pitchFamily="34" charset="0"/>
              </a:rPr>
              <a:t>. To create a new process from scratch, click on the </a:t>
            </a:r>
            <a:r>
              <a:rPr kumimoji="0" lang="en-US" altLang="en-US" b="1" i="0" u="none" strike="noStrike" cap="none" normalizeH="0" baseline="0" dirty="0">
                <a:ln>
                  <a:noFill/>
                </a:ln>
                <a:solidFill>
                  <a:schemeClr val="tx1"/>
                </a:solidFill>
                <a:effectLst/>
                <a:latin typeface="Arial" panose="020B0604020202020204" pitchFamily="34" charset="0"/>
              </a:rPr>
              <a:t>Add new</a:t>
            </a:r>
            <a:r>
              <a:rPr kumimoji="0" lang="en-US" altLang="en-US" b="0" i="0" u="none" strike="noStrike" cap="none" normalizeH="0" baseline="0" dirty="0">
                <a:ln>
                  <a:noFill/>
                </a:ln>
                <a:solidFill>
                  <a:schemeClr val="tx1"/>
                </a:solidFill>
                <a:effectLst/>
                <a:latin typeface="Arial" panose="020B0604020202020204" pitchFamily="34" charset="0"/>
              </a:rPr>
              <a:t> button.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i="1" u="none" strike="noStrike" cap="none" normalizeH="0" baseline="0" dirty="0">
                <a:ln>
                  <a:noFill/>
                </a:ln>
                <a:solidFill>
                  <a:schemeClr val="tx1"/>
                </a:solidFill>
                <a:effectLst/>
                <a:latin typeface="Arial" panose="020B0604020202020204" pitchFamily="34" charset="0"/>
              </a:rPr>
              <a:t>Main process view - click on Add new to create a new process</a:t>
            </a:r>
            <a:endParaRPr kumimoji="0" lang="en-US" altLang="en-US" sz="140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19300" b="0" i="0" u="none" strike="noStrike" cap="none" normalizeH="0" baseline="0" dirty="0">
                <a:ln>
                  <a:noFill/>
                </a:ln>
                <a:solidFill>
                  <a:schemeClr val="tx1"/>
                </a:solidFill>
                <a:effectLst/>
                <a:latin typeface="Arial" panose="020B0604020202020204" pitchFamily="34" charset="0"/>
              </a:rPr>
              <a:t>               </a:t>
            </a: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pic>
        <p:nvPicPr>
          <p:cNvPr id="1028" name="Picture 4" descr="Main process view">
            <a:extLst>
              <a:ext uri="{FF2B5EF4-FFF2-40B4-BE49-F238E27FC236}">
                <a16:creationId xmlns:a16="http://schemas.microsoft.com/office/drawing/2014/main" id="{1E895CF8-9728-450B-7C3F-6E3A5FF0B0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3979789"/>
            <a:ext cx="8585201" cy="2699643"/>
          </a:xfrm>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Connector 5">
            <a:extLst>
              <a:ext uri="{FF2B5EF4-FFF2-40B4-BE49-F238E27FC236}">
                <a16:creationId xmlns:a16="http://schemas.microsoft.com/office/drawing/2014/main" id="{55A4C825-4E73-11A5-FD31-F2133BAFF6B7}"/>
              </a:ext>
            </a:extLst>
          </p:cNvPr>
          <p:cNvCxnSpPr>
            <a:cxnSpLocks/>
          </p:cNvCxnSpPr>
          <p:nvPr/>
        </p:nvCxnSpPr>
        <p:spPr>
          <a:xfrm>
            <a:off x="933450" y="1362178"/>
            <a:ext cx="8639175" cy="0"/>
          </a:xfrm>
          <a:prstGeom prst="line">
            <a:avLst/>
          </a:prstGeom>
          <a:ln w="28575">
            <a:solidFill>
              <a:srgbClr val="F89840"/>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4135095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88CBA-A66B-4AF6-B98A-BFB7B297601E}"/>
              </a:ext>
            </a:extLst>
          </p:cNvPr>
          <p:cNvSpPr>
            <a:spLocks noGrp="1"/>
          </p:cNvSpPr>
          <p:nvPr>
            <p:ph type="title"/>
          </p:nvPr>
        </p:nvSpPr>
        <p:spPr/>
        <p:txBody>
          <a:bodyPr/>
          <a:lstStyle/>
          <a:p>
            <a:r>
              <a:rPr lang="en-GB" dirty="0"/>
              <a:t>3. Creating your first process and form</a:t>
            </a:r>
            <a:endParaRPr lang="en-IE" dirty="0"/>
          </a:p>
        </p:txBody>
      </p:sp>
      <p:sp>
        <p:nvSpPr>
          <p:cNvPr id="3" name="Content Placeholder 2">
            <a:extLst>
              <a:ext uri="{FF2B5EF4-FFF2-40B4-BE49-F238E27FC236}">
                <a16:creationId xmlns:a16="http://schemas.microsoft.com/office/drawing/2014/main" id="{09F18F80-7829-E314-A6D6-FCF5935CCAD2}"/>
              </a:ext>
            </a:extLst>
          </p:cNvPr>
          <p:cNvSpPr>
            <a:spLocks noGrp="1"/>
          </p:cNvSpPr>
          <p:nvPr>
            <p:ph idx="1"/>
          </p:nvPr>
        </p:nvSpPr>
        <p:spPr/>
        <p:txBody>
          <a:bodyPr/>
          <a:lstStyle/>
          <a:p>
            <a:pPr>
              <a:buFont typeface="+mj-lt"/>
              <a:buAutoNum type="arabicPeriod" startAt="3"/>
            </a:pPr>
            <a:r>
              <a:rPr lang="en-GB" dirty="0"/>
              <a:t>Fill out the details in the </a:t>
            </a:r>
            <a:r>
              <a:rPr lang="en-GB" b="1" dirty="0"/>
              <a:t>Add new process</a:t>
            </a:r>
            <a:r>
              <a:rPr lang="en-GB" dirty="0"/>
              <a:t> dialog box - that is </a:t>
            </a:r>
            <a:r>
              <a:rPr lang="en-GB" b="1" dirty="0"/>
              <a:t>Title</a:t>
            </a:r>
            <a:r>
              <a:rPr lang="en-GB" dirty="0"/>
              <a:t>, </a:t>
            </a:r>
            <a:r>
              <a:rPr lang="en-GB" b="1" dirty="0"/>
              <a:t>ID</a:t>
            </a:r>
            <a:r>
              <a:rPr lang="en-GB" dirty="0"/>
              <a:t> (a unique Name that </a:t>
            </a:r>
            <a:r>
              <a:rPr lang="en-GB" dirty="0" err="1"/>
              <a:t>autofills</a:t>
            </a:r>
            <a:r>
              <a:rPr lang="en-GB" dirty="0"/>
              <a:t> from the title), </a:t>
            </a:r>
            <a:r>
              <a:rPr lang="en-GB" b="1" dirty="0"/>
              <a:t>Description</a:t>
            </a:r>
            <a:r>
              <a:rPr lang="en-GB" dirty="0"/>
              <a:t>, </a:t>
            </a:r>
            <a:r>
              <a:rPr lang="en-GB" b="1" dirty="0"/>
              <a:t>Group</a:t>
            </a:r>
            <a:r>
              <a:rPr lang="en-GB" dirty="0"/>
              <a:t> (if you have a predefined group) and </a:t>
            </a:r>
            <a:r>
              <a:rPr lang="en-GB" b="1" dirty="0"/>
              <a:t>Administrators</a:t>
            </a:r>
            <a:r>
              <a:rPr lang="en-GB" dirty="0"/>
              <a:t>, people who will be able to edit the process design, choose from </a:t>
            </a:r>
            <a:r>
              <a:rPr lang="en-GB" b="1" dirty="0"/>
              <a:t>Users</a:t>
            </a:r>
            <a:r>
              <a:rPr lang="en-GB" dirty="0"/>
              <a:t> or </a:t>
            </a:r>
            <a:r>
              <a:rPr lang="en-GB" b="1" dirty="0"/>
              <a:t>Groups</a:t>
            </a:r>
            <a:r>
              <a:rPr lang="en-GB" dirty="0"/>
              <a:t>.</a:t>
            </a:r>
          </a:p>
          <a:p>
            <a:pPr>
              <a:buFont typeface="+mj-lt"/>
              <a:buAutoNum type="arabicPeriod" startAt="3"/>
            </a:pPr>
            <a:r>
              <a:rPr lang="en-GB" dirty="0"/>
              <a:t>Click on </a:t>
            </a:r>
            <a:r>
              <a:rPr lang="en-GB" b="1" dirty="0"/>
              <a:t>OK</a:t>
            </a:r>
            <a:r>
              <a:rPr lang="en-GB" dirty="0"/>
              <a:t> when complete.</a:t>
            </a:r>
          </a:p>
          <a:p>
            <a:r>
              <a:rPr lang="en-GB" dirty="0"/>
              <a:t>Once you click OK after completing the </a:t>
            </a:r>
            <a:r>
              <a:rPr lang="en-GB" b="1" dirty="0"/>
              <a:t>Add new process </a:t>
            </a:r>
            <a:r>
              <a:rPr lang="en-GB" dirty="0"/>
              <a:t>dialog box, Kianda Form</a:t>
            </a:r>
            <a:r>
              <a:rPr lang="en-GB" b="1" dirty="0"/>
              <a:t> Designer </a:t>
            </a:r>
            <a:r>
              <a:rPr lang="en-GB" dirty="0"/>
              <a:t>automatically opens up (with one blank draft form created by default).</a:t>
            </a:r>
          </a:p>
          <a:p>
            <a:endParaRPr lang="en-IE" dirty="0"/>
          </a:p>
        </p:txBody>
      </p:sp>
      <p:cxnSp>
        <p:nvCxnSpPr>
          <p:cNvPr id="4" name="Straight Connector 3">
            <a:extLst>
              <a:ext uri="{FF2B5EF4-FFF2-40B4-BE49-F238E27FC236}">
                <a16:creationId xmlns:a16="http://schemas.microsoft.com/office/drawing/2014/main" id="{5EB5EAA7-9F26-C1B8-DB91-1F18BC71A314}"/>
              </a:ext>
            </a:extLst>
          </p:cNvPr>
          <p:cNvCxnSpPr>
            <a:cxnSpLocks/>
          </p:cNvCxnSpPr>
          <p:nvPr/>
        </p:nvCxnSpPr>
        <p:spPr>
          <a:xfrm>
            <a:off x="933450" y="1362178"/>
            <a:ext cx="8639175" cy="0"/>
          </a:xfrm>
          <a:prstGeom prst="line">
            <a:avLst/>
          </a:prstGeom>
          <a:ln w="28575">
            <a:solidFill>
              <a:srgbClr val="F89840"/>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4505925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C39D5-0C79-A1D4-2387-B97FEC8F2BB6}"/>
              </a:ext>
            </a:extLst>
          </p:cNvPr>
          <p:cNvSpPr>
            <a:spLocks noGrp="1"/>
          </p:cNvSpPr>
          <p:nvPr>
            <p:ph type="title"/>
          </p:nvPr>
        </p:nvSpPr>
        <p:spPr/>
        <p:txBody>
          <a:bodyPr/>
          <a:lstStyle/>
          <a:p>
            <a:r>
              <a:rPr lang="en-GB" dirty="0"/>
              <a:t>3. Creating your first process and form</a:t>
            </a:r>
            <a:endParaRPr lang="en-IE" dirty="0"/>
          </a:p>
        </p:txBody>
      </p:sp>
      <p:sp>
        <p:nvSpPr>
          <p:cNvPr id="5" name="Rectangle 3">
            <a:extLst>
              <a:ext uri="{FF2B5EF4-FFF2-40B4-BE49-F238E27FC236}">
                <a16:creationId xmlns:a16="http://schemas.microsoft.com/office/drawing/2014/main" id="{569C629A-91C2-B763-9243-29527D637792}"/>
              </a:ext>
            </a:extLst>
          </p:cNvPr>
          <p:cNvSpPr>
            <a:spLocks noChangeArrowheads="1"/>
          </p:cNvSpPr>
          <p:nvPr/>
        </p:nvSpPr>
        <p:spPr bwMode="auto">
          <a:xfrm>
            <a:off x="838200" y="1948517"/>
            <a:ext cx="1112682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When you create a process, Kianda Form </a:t>
            </a:r>
            <a:r>
              <a:rPr kumimoji="0" lang="en-US" altLang="en-US" sz="1800" b="1" i="0" u="none" strike="noStrike" cap="none" normalizeH="0" baseline="0" dirty="0">
                <a:ln>
                  <a:noFill/>
                </a:ln>
                <a:solidFill>
                  <a:schemeClr val="tx1"/>
                </a:solidFill>
                <a:effectLst/>
                <a:latin typeface="Arial" panose="020B0604020202020204" pitchFamily="34" charset="0"/>
              </a:rPr>
              <a:t>Designer</a:t>
            </a:r>
            <a:r>
              <a:rPr kumimoji="0" lang="en-US" altLang="en-US" sz="1800" b="0" i="0" u="none" strike="noStrike" cap="none" normalizeH="0" baseline="0" dirty="0">
                <a:ln>
                  <a:noFill/>
                </a:ln>
                <a:solidFill>
                  <a:schemeClr val="tx1"/>
                </a:solidFill>
                <a:effectLst/>
                <a:latin typeface="Arial" panose="020B0604020202020204" pitchFamily="34" charset="0"/>
              </a:rPr>
              <a:t> automatically opens, and by default a first form, “form1”, is added to your process. Click on the </a:t>
            </a:r>
            <a:r>
              <a:rPr kumimoji="0" lang="en-US" altLang="en-US" sz="1800" b="1" i="0" u="none" strike="noStrike" cap="none" normalizeH="0" baseline="0" dirty="0">
                <a:ln>
                  <a:noFill/>
                </a:ln>
                <a:solidFill>
                  <a:schemeClr val="tx1"/>
                </a:solidFill>
                <a:effectLst/>
                <a:latin typeface="Arial" panose="020B0604020202020204" pitchFamily="34" charset="0"/>
              </a:rPr>
              <a:t>Pen</a:t>
            </a:r>
            <a:r>
              <a:rPr kumimoji="0" lang="en-US" altLang="en-US" sz="1800" b="0" i="0" u="none" strike="noStrike" cap="none" normalizeH="0" baseline="0" dirty="0">
                <a:ln>
                  <a:noFill/>
                </a:ln>
                <a:solidFill>
                  <a:schemeClr val="tx1"/>
                </a:solidFill>
                <a:effectLst/>
                <a:latin typeface="Arial" panose="020B0604020202020204" pitchFamily="34" charset="0"/>
              </a:rPr>
              <a:t> button to start editing this form to make it your own.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800" b="0" i="0" u="none" strike="noStrike" cap="none" normalizeH="0" baseline="0" dirty="0">
                <a:ln>
                  <a:noFill/>
                </a:ln>
                <a:solidFill>
                  <a:schemeClr val="tx1"/>
                </a:solidFill>
                <a:effectLst/>
                <a:latin typeface="Arial" panose="020B0604020202020204" pitchFamily="34" charset="0"/>
              </a:rPr>
              <a:t>Click on the </a:t>
            </a:r>
            <a:r>
              <a:rPr kumimoji="0" lang="en-US" altLang="en-US" sz="1800" b="1" i="0" u="none" strike="noStrike" cap="none" normalizeH="0" baseline="0" dirty="0">
                <a:ln>
                  <a:noFill/>
                </a:ln>
                <a:solidFill>
                  <a:schemeClr val="tx1"/>
                </a:solidFill>
                <a:effectLst/>
                <a:latin typeface="Arial" panose="020B0604020202020204" pitchFamily="34" charset="0"/>
              </a:rPr>
              <a:t>Pen</a:t>
            </a:r>
            <a:r>
              <a:rPr kumimoji="0" lang="en-US" altLang="en-US" sz="1800" b="0" i="0" u="none" strike="noStrike" cap="none" normalizeH="0" baseline="0" dirty="0">
                <a:ln>
                  <a:noFill/>
                </a:ln>
                <a:solidFill>
                  <a:schemeClr val="tx1"/>
                </a:solidFill>
                <a:effectLst/>
                <a:latin typeface="Arial" panose="020B0604020202020204" pitchFamily="34" charset="0"/>
              </a:rPr>
              <a:t> button to edit ‘form1’.</a:t>
            </a: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en-US" altLang="en-US" sz="1800" b="0" i="0" u="none" strike="noStrike" cap="none" normalizeH="0" baseline="0" dirty="0">
                <a:ln>
                  <a:noFill/>
                </a:ln>
                <a:solidFill>
                  <a:schemeClr val="tx1"/>
                </a:solidFill>
                <a:effectLst/>
                <a:latin typeface="Arial" panose="020B0604020202020204" pitchFamily="34" charset="0"/>
              </a:rPr>
              <a:t>Fill out the details in the </a:t>
            </a:r>
            <a:r>
              <a:rPr kumimoji="0" lang="en-US" altLang="en-US" sz="1800" b="1" i="0" u="none" strike="noStrike" cap="none" normalizeH="0" baseline="0" dirty="0">
                <a:ln>
                  <a:noFill/>
                </a:ln>
                <a:solidFill>
                  <a:schemeClr val="tx1"/>
                </a:solidFill>
                <a:effectLst/>
                <a:latin typeface="Arial" panose="020B0604020202020204" pitchFamily="34" charset="0"/>
              </a:rPr>
              <a:t>Edit form</a:t>
            </a:r>
            <a:r>
              <a:rPr kumimoji="0" lang="en-US" altLang="en-US" sz="1800" b="0" i="0" u="none" strike="noStrike" cap="none" normalizeH="0" baseline="0" dirty="0">
                <a:ln>
                  <a:noFill/>
                </a:ln>
                <a:solidFill>
                  <a:schemeClr val="tx1"/>
                </a:solidFill>
                <a:effectLst/>
                <a:latin typeface="Arial" panose="020B0604020202020204" pitchFamily="34" charset="0"/>
              </a:rPr>
              <a:t> dialog box - that is </a:t>
            </a:r>
            <a:r>
              <a:rPr kumimoji="0" lang="en-US" altLang="en-US" sz="1800" b="1" i="0" u="none" strike="noStrike" cap="none" normalizeH="0" baseline="0" dirty="0">
                <a:ln>
                  <a:noFill/>
                </a:ln>
                <a:solidFill>
                  <a:schemeClr val="tx1"/>
                </a:solidFill>
                <a:effectLst/>
                <a:latin typeface="Arial" panose="020B0604020202020204" pitchFamily="34" charset="0"/>
              </a:rPr>
              <a:t>Title</a:t>
            </a: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1800" b="1" i="0" u="none" strike="noStrike" cap="none" normalizeH="0" baseline="0" dirty="0">
                <a:ln>
                  <a:noFill/>
                </a:ln>
                <a:solidFill>
                  <a:schemeClr val="tx1"/>
                </a:solidFill>
                <a:effectLst/>
                <a:latin typeface="Arial" panose="020B0604020202020204" pitchFamily="34" charset="0"/>
              </a:rPr>
              <a:t>Name</a:t>
            </a:r>
            <a:r>
              <a:rPr kumimoji="0" lang="en-US" altLang="en-US" sz="1800" b="0" i="0" u="none" strike="noStrike" cap="none" normalizeH="0" baseline="0" dirty="0">
                <a:ln>
                  <a:noFill/>
                </a:ln>
                <a:solidFill>
                  <a:schemeClr val="tx1"/>
                </a:solidFill>
                <a:effectLst/>
                <a:latin typeface="Arial" panose="020B0604020202020204" pitchFamily="34" charset="0"/>
              </a:rPr>
              <a:t>, and </a:t>
            </a:r>
            <a:r>
              <a:rPr kumimoji="0" lang="en-US" altLang="en-US" sz="1800" b="1" i="0" u="none" strike="noStrike" cap="none" normalizeH="0" baseline="0" dirty="0">
                <a:ln>
                  <a:noFill/>
                </a:ln>
                <a:solidFill>
                  <a:schemeClr val="tx1"/>
                </a:solidFill>
                <a:effectLst/>
                <a:latin typeface="Arial" panose="020B0604020202020204" pitchFamily="34" charset="0"/>
              </a:rPr>
              <a:t>Default owner(s)</a:t>
            </a:r>
            <a:r>
              <a:rPr kumimoji="0" lang="en-US" altLang="en-US" sz="1800" b="0" i="0" u="none" strike="noStrike" cap="none" normalizeH="0" baseline="0" dirty="0">
                <a:ln>
                  <a:noFill/>
                </a:ln>
                <a:solidFill>
                  <a:schemeClr val="tx1"/>
                </a:solidFill>
                <a:effectLst/>
                <a:latin typeface="Arial" panose="020B0604020202020204" pitchFamily="34" charset="0"/>
              </a:rPr>
              <a:t>. The form owners can </a:t>
            </a:r>
            <a:r>
              <a:rPr kumimoji="0" lang="en-US" altLang="en-US" sz="1800" b="1" i="0" u="none" strike="noStrike" cap="none" normalizeH="0" baseline="0" dirty="0">
                <a:ln>
                  <a:noFill/>
                </a:ln>
                <a:solidFill>
                  <a:schemeClr val="tx1"/>
                </a:solidFill>
                <a:effectLst/>
                <a:latin typeface="Arial" panose="020B0604020202020204" pitchFamily="34" charset="0"/>
              </a:rPr>
              <a:t>edit</a:t>
            </a:r>
            <a:r>
              <a:rPr kumimoji="0" lang="en-US" altLang="en-US" sz="1800" b="0" i="0" u="none" strike="noStrike" cap="none" normalizeH="0" baseline="0" dirty="0">
                <a:ln>
                  <a:noFill/>
                </a:ln>
                <a:solidFill>
                  <a:schemeClr val="tx1"/>
                </a:solidFill>
                <a:effectLst/>
                <a:latin typeface="Arial" panose="020B0604020202020204" pitchFamily="34" charset="0"/>
              </a:rPr>
              <a:t> the form in a process instance, for example, a manager who needs to add data to a form that an employee has submitted. In case you could choose </a:t>
            </a:r>
            <a:r>
              <a:rPr kumimoji="0" lang="en-US" altLang="en-US" sz="1800" b="1" i="0" u="none" strike="noStrike" cap="none" normalizeH="0" baseline="0" dirty="0">
                <a:ln>
                  <a:noFill/>
                </a:ln>
                <a:solidFill>
                  <a:schemeClr val="tx1"/>
                </a:solidFill>
                <a:effectLst/>
                <a:latin typeface="Arial" panose="020B0604020202020204" pitchFamily="34" charset="0"/>
              </a:rPr>
              <a:t>Users</a:t>
            </a:r>
            <a:r>
              <a:rPr kumimoji="0" lang="en-US" altLang="en-US" sz="1800" b="0" i="0" u="none" strike="noStrike" cap="none" normalizeH="0" baseline="0" dirty="0">
                <a:ln>
                  <a:noFill/>
                </a:ln>
                <a:solidFill>
                  <a:schemeClr val="tx1"/>
                </a:solidFill>
                <a:effectLst/>
                <a:latin typeface="Arial" panose="020B0604020202020204" pitchFamily="34" charset="0"/>
              </a:rPr>
              <a:t> to add the individual manager or </a:t>
            </a:r>
            <a:r>
              <a:rPr kumimoji="0" lang="en-US" altLang="en-US" sz="1800" b="1" i="0" u="none" strike="noStrike" cap="none" normalizeH="0" baseline="0" dirty="0">
                <a:ln>
                  <a:noFill/>
                </a:ln>
                <a:solidFill>
                  <a:schemeClr val="tx1"/>
                </a:solidFill>
                <a:effectLst/>
                <a:latin typeface="Arial" panose="020B0604020202020204" pitchFamily="34" charset="0"/>
              </a:rPr>
              <a:t>Groups</a:t>
            </a:r>
            <a:r>
              <a:rPr kumimoji="0" lang="en-US" altLang="en-US" sz="1800" b="0" i="0" u="none" strike="noStrike" cap="none" normalizeH="0" baseline="0" dirty="0">
                <a:ln>
                  <a:noFill/>
                </a:ln>
                <a:solidFill>
                  <a:schemeClr val="tx1"/>
                </a:solidFill>
                <a:effectLst/>
                <a:latin typeface="Arial" panose="020B0604020202020204" pitchFamily="34" charset="0"/>
              </a:rPr>
              <a:t> if the manager is in a line manager group, or both. There are other options like </a:t>
            </a:r>
            <a:r>
              <a:rPr kumimoji="0" lang="en-US" altLang="en-US" sz="1800" b="1" i="0" u="none" strike="noStrike" cap="none" normalizeH="0" baseline="0" dirty="0">
                <a:ln>
                  <a:noFill/>
                </a:ln>
                <a:solidFill>
                  <a:schemeClr val="tx1"/>
                </a:solidFill>
                <a:effectLst/>
                <a:latin typeface="Arial" panose="020B0604020202020204" pitchFamily="34" charset="0"/>
              </a:rPr>
              <a:t>Form theme</a:t>
            </a:r>
            <a:r>
              <a:rPr kumimoji="0" lang="en-US" altLang="en-US" sz="1800" b="0" i="0" u="none" strike="noStrike" cap="none" normalizeH="0" baseline="0" dirty="0">
                <a:ln>
                  <a:noFill/>
                </a:ln>
                <a:solidFill>
                  <a:schemeClr val="tx1"/>
                </a:solidFill>
                <a:effectLst/>
                <a:latin typeface="Arial" panose="020B0604020202020204" pitchFamily="34" charset="0"/>
              </a:rPr>
              <a:t> which are </a:t>
            </a:r>
            <a:r>
              <a:rPr kumimoji="0" lang="en-US" altLang="en-US" sz="1800" b="0" i="0" u="none" strike="noStrike" cap="none" normalizeH="0" baseline="0" dirty="0" err="1">
                <a:ln>
                  <a:noFill/>
                </a:ln>
                <a:solidFill>
                  <a:schemeClr val="tx1"/>
                </a:solidFill>
                <a:effectLst/>
                <a:latin typeface="Arial" panose="020B0604020202020204" pitchFamily="34" charset="0"/>
              </a:rPr>
              <a:t>colours</a:t>
            </a:r>
            <a:r>
              <a:rPr kumimoji="0" lang="en-US" altLang="en-US" sz="1800" b="0" i="0" u="none" strike="noStrike" cap="none" normalizeH="0" baseline="0" dirty="0">
                <a:ln>
                  <a:noFill/>
                </a:ln>
                <a:solidFill>
                  <a:schemeClr val="tx1"/>
                </a:solidFill>
                <a:effectLst/>
                <a:latin typeface="Arial" panose="020B0604020202020204" pitchFamily="34" charset="0"/>
              </a:rPr>
              <a:t> that you can apply to the form tab. Changes made are visible in real-time in the form canvas.</a:t>
            </a:r>
          </a:p>
          <a:p>
            <a:pPr marL="0" marR="0" lvl="0" indent="0" algn="l" defTabSz="914400" rtl="0" eaLnBrk="0" fontAlgn="base" latinLnBrk="0" hangingPunct="0">
              <a:lnSpc>
                <a:spcPct val="100000"/>
              </a:lnSpc>
              <a:spcBef>
                <a:spcPct val="0"/>
              </a:spcBef>
              <a:spcAft>
                <a:spcPct val="0"/>
              </a:spcAft>
              <a:buClrTx/>
              <a:buSzTx/>
              <a:buFontTx/>
              <a:buAutoNum type="arabicPeriod" startAt="3"/>
              <a:tabLst/>
            </a:pPr>
            <a:r>
              <a:rPr kumimoji="0" lang="en-US" altLang="en-US" sz="1800" b="0" i="0" u="none" strike="noStrike" cap="none" normalizeH="0" baseline="0" dirty="0">
                <a:ln>
                  <a:noFill/>
                </a:ln>
                <a:solidFill>
                  <a:schemeClr val="tx1"/>
                </a:solidFill>
                <a:effectLst/>
                <a:latin typeface="Arial" panose="020B0604020202020204" pitchFamily="34" charset="0"/>
              </a:rPr>
              <a:t>Click on </a:t>
            </a:r>
            <a:r>
              <a:rPr kumimoji="0" lang="en-US" altLang="en-US" sz="1800" b="1" i="0" u="none" strike="noStrike" cap="none" normalizeH="0" baseline="0" dirty="0">
                <a:ln>
                  <a:noFill/>
                </a:ln>
                <a:solidFill>
                  <a:schemeClr val="tx1"/>
                </a:solidFill>
                <a:effectLst/>
                <a:latin typeface="Arial" panose="020B0604020202020204" pitchFamily="34" charset="0"/>
              </a:rPr>
              <a:t>OK</a:t>
            </a:r>
            <a:r>
              <a:rPr kumimoji="0" lang="en-US" altLang="en-US" sz="1800" b="0" i="0" u="none" strike="noStrike" cap="none" normalizeH="0" baseline="0" dirty="0">
                <a:ln>
                  <a:noFill/>
                </a:ln>
                <a:solidFill>
                  <a:schemeClr val="tx1"/>
                </a:solidFill>
                <a:effectLst/>
                <a:latin typeface="Arial" panose="020B0604020202020204" pitchFamily="34" charset="0"/>
              </a:rPr>
              <a:t> button when complete.</a:t>
            </a:r>
          </a:p>
          <a:p>
            <a:pPr marL="0" marR="0" lvl="0" indent="0" algn="l" defTabSz="914400" rtl="0" eaLnBrk="0" fontAlgn="base" latinLnBrk="0" hangingPunct="0">
              <a:lnSpc>
                <a:spcPct val="100000"/>
              </a:lnSpc>
              <a:spcBef>
                <a:spcPct val="0"/>
              </a:spcBef>
              <a:spcAft>
                <a:spcPct val="0"/>
              </a:spcAft>
              <a:buClrTx/>
              <a:buSzTx/>
              <a:buFontTx/>
              <a:buAutoNum type="arabicPeriod" startAt="4"/>
              <a:tabLst/>
            </a:pPr>
            <a:r>
              <a:rPr kumimoji="0" lang="en-US" altLang="en-US" sz="1800" b="0" i="0" u="none" strike="noStrike" cap="none" normalizeH="0" baseline="0" dirty="0">
                <a:ln>
                  <a:noFill/>
                </a:ln>
                <a:solidFill>
                  <a:schemeClr val="tx1"/>
                </a:solidFill>
                <a:effectLst/>
                <a:latin typeface="Arial" panose="020B0604020202020204" pitchFamily="34" charset="0"/>
              </a:rPr>
              <a:t>Click on the </a:t>
            </a:r>
            <a:r>
              <a:rPr kumimoji="0" lang="en-US" altLang="en-US" sz="1800" b="1" i="0" u="none" strike="noStrike" cap="none" normalizeH="0" baseline="0" dirty="0">
                <a:ln>
                  <a:noFill/>
                </a:ln>
                <a:solidFill>
                  <a:schemeClr val="tx1"/>
                </a:solidFill>
                <a:effectLst/>
                <a:latin typeface="Arial" panose="020B0604020202020204" pitchFamily="34" charset="0"/>
              </a:rPr>
              <a:t>Add form</a:t>
            </a:r>
            <a:r>
              <a:rPr kumimoji="0" lang="en-US" altLang="en-US" sz="1800" b="0" i="0" u="none" strike="noStrike" cap="none" normalizeH="0" baseline="0" dirty="0">
                <a:ln>
                  <a:noFill/>
                </a:ln>
                <a:solidFill>
                  <a:schemeClr val="tx1"/>
                </a:solidFill>
                <a:effectLst/>
                <a:latin typeface="Arial" panose="020B0604020202020204" pitchFamily="34" charset="0"/>
              </a:rPr>
              <a:t> button to add a second form. Repeat to add as many forms as needed.</a:t>
            </a:r>
          </a:p>
          <a:p>
            <a:pPr marL="0" marR="0" lvl="0" indent="0" algn="l" defTabSz="914400" rtl="0" eaLnBrk="0" fontAlgn="base" latinLnBrk="0" hangingPunct="0">
              <a:lnSpc>
                <a:spcPct val="100000"/>
              </a:lnSpc>
              <a:spcBef>
                <a:spcPct val="0"/>
              </a:spcBef>
              <a:spcAft>
                <a:spcPct val="0"/>
              </a:spcAft>
              <a:buClrTx/>
              <a:buSzTx/>
              <a:buFontTx/>
              <a:buAutoNum type="arabicPeriod" startAt="5"/>
              <a:tabLst/>
            </a:pPr>
            <a:r>
              <a:rPr kumimoji="0" lang="en-US" altLang="en-US" sz="1800" b="0" i="0" u="none" strike="noStrike" cap="none" normalizeH="0" baseline="0" dirty="0">
                <a:ln>
                  <a:noFill/>
                </a:ln>
                <a:solidFill>
                  <a:schemeClr val="tx1"/>
                </a:solidFill>
                <a:effectLst/>
                <a:latin typeface="Arial" panose="020B0604020202020204" pitchFamily="34" charset="0"/>
              </a:rPr>
              <a:t>Make sure to save your work by clicking on the </a:t>
            </a:r>
            <a:r>
              <a:rPr kumimoji="0" lang="en-US" altLang="en-US" sz="1800" b="1" i="0" u="none" strike="noStrike" cap="none" normalizeH="0" baseline="0" dirty="0">
                <a:ln>
                  <a:noFill/>
                </a:ln>
                <a:solidFill>
                  <a:schemeClr val="tx1"/>
                </a:solidFill>
                <a:effectLst/>
                <a:latin typeface="Arial" panose="020B0604020202020204" pitchFamily="34" charset="0"/>
              </a:rPr>
              <a:t>Save</a:t>
            </a:r>
            <a:r>
              <a:rPr kumimoji="0" lang="en-US" altLang="en-US" sz="1800" b="0" i="0" u="none" strike="noStrike" cap="none" normalizeH="0" baseline="0" dirty="0">
                <a:ln>
                  <a:noFill/>
                </a:ln>
                <a:solidFill>
                  <a:schemeClr val="tx1"/>
                </a:solidFill>
                <a:effectLst/>
                <a:latin typeface="Arial" panose="020B0604020202020204" pitchFamily="34" charset="0"/>
              </a:rPr>
              <a:t> button.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Once you have added forms to your process, you are ready to add </a:t>
            </a:r>
            <a:r>
              <a:rPr kumimoji="0" lang="en-US" altLang="en-US" sz="1800" b="1" i="0" u="none" strike="noStrike" cap="none" normalizeH="0" baseline="0" dirty="0">
                <a:ln>
                  <a:noFill/>
                </a:ln>
                <a:solidFill>
                  <a:schemeClr val="tx1"/>
                </a:solidFill>
                <a:effectLst/>
                <a:latin typeface="Arial" panose="020B0604020202020204" pitchFamily="34" charset="0"/>
              </a:rPr>
              <a:t>controls</a:t>
            </a:r>
            <a:r>
              <a:rPr kumimoji="0" lang="en-US" altLang="en-US" sz="1800" b="0" i="0" u="none" strike="noStrike" cap="none" normalizeH="0" baseline="0" dirty="0">
                <a:ln>
                  <a:noFill/>
                </a:ln>
                <a:solidFill>
                  <a:schemeClr val="tx1"/>
                </a:solidFill>
                <a:effectLst/>
                <a:latin typeface="Arial" panose="020B0604020202020204" pitchFamily="34" charset="0"/>
              </a:rPr>
              <a:t> or fields and </a:t>
            </a:r>
            <a:r>
              <a:rPr kumimoji="0" lang="en-US" altLang="en-US" sz="1800" b="1" i="0" u="none" strike="noStrike" cap="none" normalizeH="0" baseline="0" dirty="0">
                <a:ln>
                  <a:noFill/>
                </a:ln>
                <a:solidFill>
                  <a:schemeClr val="tx1"/>
                </a:solidFill>
                <a:effectLst/>
                <a:latin typeface="Arial" panose="020B0604020202020204" pitchFamily="34" charset="0"/>
              </a:rPr>
              <a:t>rules </a:t>
            </a:r>
            <a:r>
              <a:rPr kumimoji="0" lang="en-US" altLang="en-US" sz="1800" b="0" i="0" u="none" strike="noStrike" cap="none" normalizeH="0" baseline="0" dirty="0">
                <a:ln>
                  <a:noFill/>
                </a:ln>
                <a:solidFill>
                  <a:schemeClr val="tx1"/>
                </a:solidFill>
                <a:effectLst/>
                <a:latin typeface="Arial" panose="020B0604020202020204" pitchFamily="34" charset="0"/>
              </a:rPr>
              <a:t>to your form(s). Controls are introduced in the next lesson.</a:t>
            </a:r>
          </a:p>
        </p:txBody>
      </p:sp>
      <p:pic>
        <p:nvPicPr>
          <p:cNvPr id="2052" name="Picture 4" descr="Pen icon">
            <a:extLst>
              <a:ext uri="{FF2B5EF4-FFF2-40B4-BE49-F238E27FC236}">
                <a16:creationId xmlns:a16="http://schemas.microsoft.com/office/drawing/2014/main" id="{1D13E262-0C08-FCF2-5885-97DE881C49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217900" y="-960438"/>
            <a:ext cx="200025" cy="200025"/>
          </a:xfrm>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Connector 5">
            <a:extLst>
              <a:ext uri="{FF2B5EF4-FFF2-40B4-BE49-F238E27FC236}">
                <a16:creationId xmlns:a16="http://schemas.microsoft.com/office/drawing/2014/main" id="{638E1744-A782-1DB4-EB28-2126EAB18A0F}"/>
              </a:ext>
            </a:extLst>
          </p:cNvPr>
          <p:cNvCxnSpPr>
            <a:cxnSpLocks/>
          </p:cNvCxnSpPr>
          <p:nvPr/>
        </p:nvCxnSpPr>
        <p:spPr>
          <a:xfrm>
            <a:off x="933450" y="1362178"/>
            <a:ext cx="8639175" cy="0"/>
          </a:xfrm>
          <a:prstGeom prst="line">
            <a:avLst/>
          </a:prstGeom>
          <a:ln w="28575">
            <a:solidFill>
              <a:srgbClr val="F89840"/>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5011471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E3742-2662-5DC2-EE9C-968B546F0259}"/>
              </a:ext>
            </a:extLst>
          </p:cNvPr>
          <p:cNvSpPr>
            <a:spLocks noGrp="1"/>
          </p:cNvSpPr>
          <p:nvPr>
            <p:ph type="title"/>
          </p:nvPr>
        </p:nvSpPr>
        <p:spPr/>
        <p:txBody>
          <a:bodyPr/>
          <a:lstStyle/>
          <a:p>
            <a:r>
              <a:rPr lang="en-GB" dirty="0"/>
              <a:t>4. Previewer and version history</a:t>
            </a:r>
            <a:endParaRPr lang="en-IE" dirty="0"/>
          </a:p>
        </p:txBody>
      </p:sp>
      <p:sp>
        <p:nvSpPr>
          <p:cNvPr id="8" name="Rectangle 5">
            <a:extLst>
              <a:ext uri="{FF2B5EF4-FFF2-40B4-BE49-F238E27FC236}">
                <a16:creationId xmlns:a16="http://schemas.microsoft.com/office/drawing/2014/main" id="{838236F4-9F6B-78EC-2838-63D8168F2511}"/>
              </a:ext>
            </a:extLst>
          </p:cNvPr>
          <p:cNvSpPr>
            <a:spLocks noChangeArrowheads="1"/>
          </p:cNvSpPr>
          <p:nvPr/>
        </p:nvSpPr>
        <p:spPr bwMode="auto">
          <a:xfrm>
            <a:off x="838200" y="2083882"/>
            <a:ext cx="10970342"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 Kianda </a:t>
            </a:r>
            <a:r>
              <a:rPr kumimoji="0" lang="en-US" altLang="en-US" sz="1800" b="1" i="0" u="none" strike="noStrike" cap="none" normalizeH="0" baseline="0" dirty="0">
                <a:ln>
                  <a:noFill/>
                </a:ln>
                <a:solidFill>
                  <a:schemeClr val="tx1"/>
                </a:solidFill>
                <a:effectLst/>
                <a:latin typeface="Arial" panose="020B0604020202020204" pitchFamily="34" charset="0"/>
              </a:rPr>
              <a:t>Previewer</a:t>
            </a:r>
            <a:r>
              <a:rPr kumimoji="0" lang="en-US" altLang="en-US" sz="1800" b="0" i="0" u="none" strike="noStrike" cap="none" normalizeH="0" baseline="0" dirty="0">
                <a:ln>
                  <a:noFill/>
                </a:ln>
                <a:solidFill>
                  <a:schemeClr val="tx1"/>
                </a:solidFill>
                <a:effectLst/>
                <a:latin typeface="Arial" panose="020B0604020202020204" pitchFamily="34" charset="0"/>
              </a:rPr>
              <a:t> allows you to preview your process and interact with it as a user.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800" b="0" i="0" u="none" strike="noStrike" cap="none" normalizeH="0" baseline="0" dirty="0">
                <a:ln>
                  <a:noFill/>
                </a:ln>
                <a:solidFill>
                  <a:schemeClr val="tx1"/>
                </a:solidFill>
                <a:effectLst/>
                <a:latin typeface="Arial" panose="020B0604020202020204" pitchFamily="34" charset="0"/>
              </a:rPr>
              <a:t>To preview a process go to </a:t>
            </a:r>
            <a:r>
              <a:rPr kumimoji="0" lang="en-US" altLang="en-US" sz="1800" b="1" i="0" u="none" strike="noStrike" cap="none" normalizeH="0" baseline="0" dirty="0">
                <a:ln>
                  <a:noFill/>
                </a:ln>
                <a:solidFill>
                  <a:schemeClr val="tx1"/>
                </a:solidFill>
                <a:effectLst/>
                <a:latin typeface="Arial" panose="020B0604020202020204" pitchFamily="34" charset="0"/>
              </a:rPr>
              <a:t>Administration</a:t>
            </a:r>
            <a:r>
              <a:rPr kumimoji="0" lang="en-US" altLang="en-US" sz="1800" b="0" i="0" u="none" strike="noStrike" cap="none" normalizeH="0" baseline="0" dirty="0">
                <a:ln>
                  <a:noFill/>
                </a:ln>
                <a:solidFill>
                  <a:schemeClr val="tx1"/>
                </a:solidFill>
                <a:effectLst/>
                <a:latin typeface="Arial" panose="020B0604020202020204" pitchFamily="34" charset="0"/>
              </a:rPr>
              <a:t> &gt; </a:t>
            </a:r>
            <a:r>
              <a:rPr kumimoji="0" lang="en-US" altLang="en-US" sz="1800" b="1" i="0" u="none" strike="noStrike" cap="none" normalizeH="0" baseline="0" dirty="0">
                <a:ln>
                  <a:noFill/>
                </a:ln>
                <a:solidFill>
                  <a:schemeClr val="tx1"/>
                </a:solidFill>
                <a:effectLst/>
                <a:latin typeface="Arial" panose="020B0604020202020204" pitchFamily="34" charset="0"/>
              </a:rPr>
              <a:t>Designer</a:t>
            </a:r>
            <a:r>
              <a:rPr kumimoji="0" lang="en-US" altLang="en-US" sz="1800" b="0" i="0" u="none" strike="noStrike" cap="none" normalizeH="0" baseline="0" dirty="0">
                <a:ln>
                  <a:noFill/>
                </a:ln>
                <a:solidFill>
                  <a:schemeClr val="tx1"/>
                </a:solidFill>
                <a:effectLst/>
                <a:latin typeface="Arial" panose="020B0604020202020204" pitchFamily="34" charset="0"/>
              </a:rPr>
              <a:t> &gt; </a:t>
            </a:r>
            <a:r>
              <a:rPr kumimoji="0" lang="en-US" altLang="en-US" sz="1800" b="1" i="0" u="none" strike="noStrike" cap="none" normalizeH="0" baseline="0" dirty="0">
                <a:ln>
                  <a:noFill/>
                </a:ln>
                <a:solidFill>
                  <a:schemeClr val="tx1"/>
                </a:solidFill>
                <a:effectLst/>
                <a:latin typeface="Arial" panose="020B0604020202020204" pitchFamily="34" charset="0"/>
              </a:rPr>
              <a:t>select the process</a:t>
            </a:r>
            <a:r>
              <a:rPr kumimoji="0" lang="en-US" altLang="en-US" sz="1800" b="0" i="0" u="none" strike="noStrike" cap="none" normalizeH="0" baseline="0" dirty="0">
                <a:ln>
                  <a:noFill/>
                </a:ln>
                <a:solidFill>
                  <a:schemeClr val="tx1"/>
                </a:solidFill>
                <a:effectLst/>
                <a:latin typeface="Arial" panose="020B0604020202020204" pitchFamily="34" charset="0"/>
              </a:rPr>
              <a:t> &gt; </a:t>
            </a:r>
            <a:r>
              <a:rPr kumimoji="0" lang="en-US" altLang="en-US" sz="1800" b="1" i="0" u="none" strike="noStrike" cap="none" normalizeH="0" baseline="0" dirty="0">
                <a:ln>
                  <a:noFill/>
                </a:ln>
                <a:solidFill>
                  <a:schemeClr val="tx1"/>
                </a:solidFill>
                <a:effectLst/>
                <a:latin typeface="Arial" panose="020B0604020202020204" pitchFamily="34" charset="0"/>
              </a:rPr>
              <a:t>Preview</a:t>
            </a: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en-US" altLang="en-US" sz="1800" b="0" i="0" u="none" strike="noStrike" cap="none" normalizeH="0" baseline="0" dirty="0">
                <a:ln>
                  <a:noFill/>
                </a:ln>
                <a:solidFill>
                  <a:schemeClr val="tx1"/>
                </a:solidFill>
                <a:effectLst/>
                <a:latin typeface="Arial" panose="020B0604020202020204" pitchFamily="34" charset="0"/>
              </a:rPr>
              <a:t>Choose from </a:t>
            </a:r>
            <a:r>
              <a:rPr kumimoji="0" lang="en-US" altLang="en-US" sz="1800" b="1" i="0" u="none" strike="noStrike" cap="none" normalizeH="0" baseline="0" dirty="0">
                <a:ln>
                  <a:noFill/>
                </a:ln>
                <a:solidFill>
                  <a:schemeClr val="tx1"/>
                </a:solidFill>
                <a:effectLst/>
                <a:latin typeface="Arial" panose="020B0604020202020204" pitchFamily="34" charset="0"/>
              </a:rPr>
              <a:t>desktop</a:t>
            </a: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1800" b="1" i="0" u="none" strike="noStrike" cap="none" normalizeH="0" baseline="0" dirty="0">
                <a:ln>
                  <a:noFill/>
                </a:ln>
                <a:solidFill>
                  <a:schemeClr val="tx1"/>
                </a:solidFill>
                <a:effectLst/>
                <a:latin typeface="Arial" panose="020B0604020202020204" pitchFamily="34" charset="0"/>
              </a:rPr>
              <a:t>tablet</a:t>
            </a:r>
            <a:r>
              <a:rPr kumimoji="0" lang="en-US" altLang="en-US" sz="1800" b="0" i="0" u="none" strike="noStrike" cap="none" normalizeH="0" baseline="0" dirty="0">
                <a:ln>
                  <a:noFill/>
                </a:ln>
                <a:solidFill>
                  <a:schemeClr val="tx1"/>
                </a:solidFill>
                <a:effectLst/>
                <a:latin typeface="Arial" panose="020B0604020202020204" pitchFamily="34" charset="0"/>
              </a:rPr>
              <a:t> or </a:t>
            </a:r>
            <a:r>
              <a:rPr kumimoji="0" lang="en-US" altLang="en-US" sz="1800" b="1" i="0" u="none" strike="noStrike" cap="none" normalizeH="0" baseline="0" dirty="0">
                <a:ln>
                  <a:noFill/>
                </a:ln>
                <a:solidFill>
                  <a:schemeClr val="tx1"/>
                </a:solidFill>
                <a:effectLst/>
                <a:latin typeface="Arial" panose="020B0604020202020204" pitchFamily="34" charset="0"/>
              </a:rPr>
              <a:t>mobile</a:t>
            </a: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1800" b="1" i="0" u="none" strike="noStrike" cap="none" normalizeH="0" baseline="0" dirty="0">
                <a:ln>
                  <a:noFill/>
                </a:ln>
                <a:solidFill>
                  <a:schemeClr val="tx1"/>
                </a:solidFill>
                <a:effectLst/>
                <a:latin typeface="Arial" panose="020B0604020202020204" pitchFamily="34" charset="0"/>
              </a:rPr>
              <a:t>preview</a:t>
            </a:r>
            <a:r>
              <a:rPr kumimoji="0" lang="en-US" altLang="en-US" sz="1800" b="0" i="0" u="none" strike="noStrike" cap="none" normalizeH="0" baseline="0" dirty="0">
                <a:ln>
                  <a:noFill/>
                </a:ln>
                <a:solidFill>
                  <a:schemeClr val="tx1"/>
                </a:solidFill>
                <a:effectLst/>
                <a:latin typeface="Arial" panose="020B0604020202020204" pitchFamily="34" charset="0"/>
              </a:rPr>
              <a:t> mode by selecting one of the buttons in the top right-hand corner, and then fill out the form with some test information and click on </a:t>
            </a:r>
            <a:r>
              <a:rPr kumimoji="0" lang="en-US" altLang="en-US" sz="1800" b="1" i="0" u="none" strike="noStrike" cap="none" normalizeH="0" baseline="0" dirty="0">
                <a:ln>
                  <a:noFill/>
                </a:ln>
                <a:solidFill>
                  <a:schemeClr val="tx1"/>
                </a:solidFill>
                <a:effectLst/>
                <a:latin typeface="Arial" panose="020B0604020202020204" pitchFamily="34" charset="0"/>
              </a:rPr>
              <a:t>Submit</a:t>
            </a:r>
            <a:r>
              <a:rPr kumimoji="0" lang="en-US" altLang="en-US" sz="1800" b="0" i="0" u="none" strike="noStrike" cap="none" normalizeH="0" baseline="0" dirty="0">
                <a:ln>
                  <a:noFill/>
                </a:ln>
                <a:solidFill>
                  <a:schemeClr val="tx1"/>
                </a:solidFill>
                <a:effectLst/>
                <a:latin typeface="Arial" panose="020B0604020202020204" pitchFamily="34" charset="0"/>
              </a:rPr>
              <a:t>. For example, if you have a form that has a text box field that holds an email address and has a </a:t>
            </a:r>
            <a:r>
              <a:rPr kumimoji="0" lang="en-US" altLang="en-US" sz="1800" b="1" i="0" u="none" strike="noStrike" cap="none" normalizeH="0" baseline="0" dirty="0">
                <a:ln>
                  <a:noFill/>
                </a:ln>
                <a:solidFill>
                  <a:schemeClr val="tx1"/>
                </a:solidFill>
                <a:effectLst/>
                <a:latin typeface="Arial" panose="020B0604020202020204" pitchFamily="34" charset="0"/>
              </a:rPr>
              <a:t>Send email </a:t>
            </a:r>
            <a:r>
              <a:rPr kumimoji="0" lang="en-US" altLang="en-US" sz="1800" b="0" i="0" u="none" strike="noStrike" cap="none" normalizeH="0" baseline="0" dirty="0">
                <a:ln>
                  <a:noFill/>
                </a:ln>
                <a:solidFill>
                  <a:schemeClr val="tx1"/>
                </a:solidFill>
                <a:effectLst/>
                <a:latin typeface="Arial" panose="020B0604020202020204" pitchFamily="34" charset="0"/>
              </a:rPr>
              <a:t>rule attached to the </a:t>
            </a:r>
            <a:r>
              <a:rPr kumimoji="0" lang="en-US" altLang="en-US" sz="1800" b="1" i="0" u="none" strike="noStrike" cap="none" normalizeH="0" baseline="0" dirty="0">
                <a:ln>
                  <a:noFill/>
                </a:ln>
                <a:solidFill>
                  <a:schemeClr val="tx1"/>
                </a:solidFill>
                <a:effectLst/>
                <a:latin typeface="Arial" panose="020B0604020202020204" pitchFamily="34" charset="0"/>
              </a:rPr>
              <a:t>Submit </a:t>
            </a:r>
            <a:r>
              <a:rPr kumimoji="0" lang="en-US" altLang="en-US" sz="1800" b="0" i="0" u="none" strike="noStrike" cap="none" normalizeH="0" baseline="0" dirty="0">
                <a:ln>
                  <a:noFill/>
                </a:ln>
                <a:solidFill>
                  <a:schemeClr val="tx1"/>
                </a:solidFill>
                <a:effectLst/>
                <a:latin typeface="Arial" panose="020B0604020202020204" pitchFamily="34" charset="0"/>
              </a:rPr>
              <a:t>button, then when you click on </a:t>
            </a:r>
            <a:r>
              <a:rPr kumimoji="0" lang="en-US" altLang="en-US" sz="1800" b="1" i="0" u="none" strike="noStrike" cap="none" normalizeH="0" baseline="0" dirty="0">
                <a:ln>
                  <a:noFill/>
                </a:ln>
                <a:solidFill>
                  <a:schemeClr val="tx1"/>
                </a:solidFill>
                <a:effectLst/>
                <a:latin typeface="Arial" panose="020B0604020202020204" pitchFamily="34" charset="0"/>
              </a:rPr>
              <a:t>Submit</a:t>
            </a:r>
            <a:r>
              <a:rPr kumimoji="0" lang="en-US" altLang="en-US" sz="1800" b="0" i="0" u="none" strike="noStrike" cap="none" normalizeH="0" baseline="0" dirty="0">
                <a:ln>
                  <a:noFill/>
                </a:ln>
                <a:solidFill>
                  <a:schemeClr val="tx1"/>
                </a:solidFill>
                <a:effectLst/>
                <a:latin typeface="Arial" panose="020B0604020202020204" pitchFamily="34" charset="0"/>
              </a:rPr>
              <a:t> in Preview mode, the form will send emails to the email address in the text box field.</a:t>
            </a:r>
          </a:p>
          <a:p>
            <a:pPr marL="0" marR="0" lvl="0" indent="0" algn="l" defTabSz="914400" rtl="0" eaLnBrk="0" fontAlgn="base" latinLnBrk="0" hangingPunct="0">
              <a:lnSpc>
                <a:spcPct val="100000"/>
              </a:lnSpc>
              <a:spcBef>
                <a:spcPct val="0"/>
              </a:spcBef>
              <a:spcAft>
                <a:spcPct val="0"/>
              </a:spcAft>
              <a:buClrTx/>
              <a:buSzTx/>
              <a:buFontTx/>
              <a:buAutoNum type="arabicPeriod" startAt="3"/>
              <a:tabLst/>
            </a:pPr>
            <a:r>
              <a:rPr kumimoji="0" lang="en-US" altLang="en-US" sz="1800" b="0" i="0" u="none" strike="noStrike" cap="none" normalizeH="0" baseline="0" dirty="0">
                <a:ln>
                  <a:noFill/>
                </a:ln>
                <a:solidFill>
                  <a:schemeClr val="tx1"/>
                </a:solidFill>
                <a:effectLst/>
                <a:latin typeface="Arial" panose="020B0604020202020204" pitchFamily="34" charset="0"/>
              </a:rPr>
              <a:t>Using an </a:t>
            </a:r>
            <a:r>
              <a:rPr kumimoji="0" lang="en-US" altLang="en-US" sz="1800" b="1" i="0" u="none" strike="noStrike" cap="none" normalizeH="0" baseline="0" dirty="0">
                <a:ln>
                  <a:noFill/>
                </a:ln>
                <a:solidFill>
                  <a:schemeClr val="tx1"/>
                </a:solidFill>
                <a:effectLst/>
                <a:latin typeface="Arial" panose="020B0604020202020204" pitchFamily="34" charset="0"/>
              </a:rPr>
              <a:t>agile approach</a:t>
            </a:r>
            <a:r>
              <a:rPr kumimoji="0" lang="en-US" altLang="en-US" sz="1800" b="0" i="0" u="none" strike="noStrike" cap="none" normalizeH="0" baseline="0" dirty="0">
                <a:ln>
                  <a:noFill/>
                </a:ln>
                <a:solidFill>
                  <a:schemeClr val="tx1"/>
                </a:solidFill>
                <a:effectLst/>
                <a:latin typeface="Arial" panose="020B0604020202020204" pitchFamily="34" charset="0"/>
              </a:rPr>
              <a:t>, return to the design and modify as necessary following each review. Make sure you save your changes by clicking on </a:t>
            </a:r>
            <a:r>
              <a:rPr kumimoji="0" lang="en-US" altLang="en-US" sz="1800" b="1" i="0" u="none" strike="noStrike" cap="none" normalizeH="0" baseline="0" dirty="0">
                <a:ln>
                  <a:noFill/>
                </a:ln>
                <a:solidFill>
                  <a:schemeClr val="tx1"/>
                </a:solidFill>
                <a:effectLst/>
                <a:latin typeface="Arial" panose="020B0604020202020204" pitchFamily="34" charset="0"/>
              </a:rPr>
              <a:t>Save</a:t>
            </a:r>
            <a:r>
              <a:rPr lang="en-US" altLang="en-US" dirty="0">
                <a:latin typeface="Arial" panose="020B0604020202020204" pitchFamily="34" charset="0"/>
              </a:rPr>
              <a:t> </a:t>
            </a:r>
            <a:r>
              <a:rPr kumimoji="0" lang="en-US" altLang="en-US" sz="1800" b="0" i="0" u="none" strike="noStrike" cap="none" normalizeH="0" baseline="0" dirty="0">
                <a:ln>
                  <a:noFill/>
                </a:ln>
                <a:solidFill>
                  <a:schemeClr val="tx1"/>
                </a:solidFill>
                <a:effectLst/>
                <a:latin typeface="Arial" panose="020B0604020202020204" pitchFamily="34" charset="0"/>
              </a:rPr>
              <a:t>to create a new version.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As you make changes to your process, each time you click </a:t>
            </a:r>
            <a:r>
              <a:rPr kumimoji="0" lang="en-US" altLang="en-US" sz="1800" b="1" i="0" u="none" strike="noStrike" cap="none" normalizeH="0" baseline="0" dirty="0">
                <a:ln>
                  <a:noFill/>
                </a:ln>
                <a:solidFill>
                  <a:schemeClr val="tx1"/>
                </a:solidFill>
                <a:effectLst/>
                <a:latin typeface="Arial" panose="020B0604020202020204" pitchFamily="34" charset="0"/>
              </a:rPr>
              <a:t>Save</a:t>
            </a:r>
            <a:r>
              <a:rPr kumimoji="0" lang="en-US" altLang="en-US" sz="1800" b="0" i="0" u="none" strike="noStrike" cap="none" normalizeH="0" baseline="0" dirty="0">
                <a:ln>
                  <a:noFill/>
                </a:ln>
                <a:solidFill>
                  <a:schemeClr val="tx1"/>
                </a:solidFill>
                <a:effectLst/>
                <a:latin typeface="Arial" panose="020B0604020202020204" pitchFamily="34" charset="0"/>
              </a:rPr>
              <a:t>, a new version of the process is created.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 </a:t>
            </a:r>
            <a:r>
              <a:rPr kumimoji="0" lang="en-US" altLang="en-US" sz="1800" b="1" i="0" u="none" strike="noStrike" cap="none" normalizeH="0" baseline="0" dirty="0">
                <a:ln>
                  <a:noFill/>
                </a:ln>
                <a:solidFill>
                  <a:schemeClr val="tx1"/>
                </a:solidFill>
                <a:effectLst/>
                <a:latin typeface="Arial" panose="020B0604020202020204" pitchFamily="34" charset="0"/>
              </a:rPr>
              <a:t>current or active version</a:t>
            </a:r>
            <a:r>
              <a:rPr kumimoji="0" lang="en-US" altLang="en-US" sz="1800" b="0" i="0" u="none" strike="noStrike" cap="none" normalizeH="0" baseline="0" dirty="0">
                <a:ln>
                  <a:noFill/>
                </a:ln>
                <a:solidFill>
                  <a:schemeClr val="tx1"/>
                </a:solidFill>
                <a:effectLst/>
                <a:latin typeface="Arial" panose="020B0604020202020204" pitchFamily="34" charset="0"/>
              </a:rPr>
              <a:t> of a process is always visible in the right-hand pane - for example, V0.8 for the process shown here.</a:t>
            </a:r>
          </a:p>
        </p:txBody>
      </p:sp>
      <p:pic>
        <p:nvPicPr>
          <p:cNvPr id="3078" name="Picture 6" descr="Save process button">
            <a:extLst>
              <a:ext uri="{FF2B5EF4-FFF2-40B4-BE49-F238E27FC236}">
                <a16:creationId xmlns:a16="http://schemas.microsoft.com/office/drawing/2014/main" id="{368A579C-8A5D-C386-05D0-C835085FF9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57601" y="3077497"/>
            <a:ext cx="417794" cy="171450"/>
          </a:xfrm>
          <a:prstGeom prst="rect">
            <a:avLst/>
          </a:prstGeom>
          <a:noFill/>
          <a:extLst>
            <a:ext uri="{909E8E84-426E-40DD-AFC4-6F175D3DCCD1}">
              <a14:hiddenFill xmlns:a14="http://schemas.microsoft.com/office/drawing/2010/main">
                <a:solidFill>
                  <a:srgbClr val="FFFFFF"/>
                </a:solidFill>
              </a14:hiddenFill>
            </a:ext>
          </a:extLst>
        </p:spPr>
      </p:pic>
      <p:cxnSp>
        <p:nvCxnSpPr>
          <p:cNvPr id="9" name="Straight Connector 8">
            <a:extLst>
              <a:ext uri="{FF2B5EF4-FFF2-40B4-BE49-F238E27FC236}">
                <a16:creationId xmlns:a16="http://schemas.microsoft.com/office/drawing/2014/main" id="{887445E5-3609-2B4B-5FBC-CF9B1E7FEBCF}"/>
              </a:ext>
            </a:extLst>
          </p:cNvPr>
          <p:cNvCxnSpPr>
            <a:cxnSpLocks/>
          </p:cNvCxnSpPr>
          <p:nvPr/>
        </p:nvCxnSpPr>
        <p:spPr>
          <a:xfrm>
            <a:off x="933450" y="1362178"/>
            <a:ext cx="7138834" cy="0"/>
          </a:xfrm>
          <a:prstGeom prst="line">
            <a:avLst/>
          </a:prstGeom>
          <a:ln w="28575">
            <a:solidFill>
              <a:srgbClr val="F89840"/>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5784395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A0135-B7E0-0DFB-AC3D-95B4A7BFD9A8}"/>
              </a:ext>
            </a:extLst>
          </p:cNvPr>
          <p:cNvSpPr>
            <a:spLocks noGrp="1"/>
          </p:cNvSpPr>
          <p:nvPr>
            <p:ph type="title"/>
          </p:nvPr>
        </p:nvSpPr>
        <p:spPr/>
        <p:txBody>
          <a:bodyPr/>
          <a:lstStyle/>
          <a:p>
            <a:r>
              <a:rPr lang="en-GB" dirty="0"/>
              <a:t>4. Previewer and version history</a:t>
            </a:r>
            <a:endParaRPr lang="en-IE" dirty="0"/>
          </a:p>
        </p:txBody>
      </p:sp>
      <p:sp>
        <p:nvSpPr>
          <p:cNvPr id="4" name="Rectangle 1">
            <a:extLst>
              <a:ext uri="{FF2B5EF4-FFF2-40B4-BE49-F238E27FC236}">
                <a16:creationId xmlns:a16="http://schemas.microsoft.com/office/drawing/2014/main" id="{8ED1CEBB-8D9C-2E79-2067-F56A973D0570}"/>
              </a:ext>
            </a:extLst>
          </p:cNvPr>
          <p:cNvSpPr>
            <a:spLocks noChangeArrowheads="1"/>
          </p:cNvSpPr>
          <p:nvPr/>
        </p:nvSpPr>
        <p:spPr bwMode="auto">
          <a:xfrm>
            <a:off x="828675" y="512161"/>
            <a:ext cx="11196484" cy="6494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1" i="1"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1" i="1"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b="1" i="1"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1" u="none" strike="noStrike" cap="none" normalizeH="0" baseline="0" dirty="0">
                <a:ln>
                  <a:noFill/>
                </a:ln>
                <a:solidFill>
                  <a:schemeClr val="tx1"/>
                </a:solidFill>
                <a:effectLst/>
                <a:latin typeface="Arial" panose="020B0604020202020204" pitchFamily="34" charset="0"/>
              </a:rPr>
              <a:t>Process version</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23600" b="0" i="0" u="none" strike="noStrike" cap="none" normalizeH="0" baseline="0" dirty="0">
                <a:ln>
                  <a:noFill/>
                </a:ln>
                <a:solidFill>
                  <a:schemeClr val="tx1"/>
                </a:solidFill>
                <a:effectLst/>
                <a:latin typeface="Arial" panose="020B0604020202020204" pitchFamily="34" charset="0"/>
              </a:rPr>
              <a:t>            </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 </a:t>
            </a:r>
            <a:r>
              <a:rPr kumimoji="0" lang="en-US" altLang="en-US" sz="1800" b="1" i="0" u="none" strike="noStrike" cap="none" normalizeH="0" baseline="0" dirty="0">
                <a:ln>
                  <a:noFill/>
                </a:ln>
                <a:solidFill>
                  <a:schemeClr val="tx1"/>
                </a:solidFill>
                <a:effectLst/>
                <a:latin typeface="Arial" panose="020B0604020202020204" pitchFamily="34" charset="0"/>
              </a:rPr>
              <a:t>first version</a:t>
            </a:r>
            <a:r>
              <a:rPr kumimoji="0" lang="en-US" altLang="en-US" sz="1800" b="0" i="0" u="none" strike="noStrike" cap="none" normalizeH="0" baseline="0" dirty="0">
                <a:ln>
                  <a:noFill/>
                </a:ln>
                <a:solidFill>
                  <a:schemeClr val="tx1"/>
                </a:solidFill>
                <a:effectLst/>
                <a:latin typeface="Arial" panose="020B0604020202020204" pitchFamily="34" charset="0"/>
              </a:rPr>
              <a:t> of a process is </a:t>
            </a:r>
            <a:r>
              <a:rPr kumimoji="0" lang="en-US" altLang="en-US" sz="1800" b="1" i="0" u="none" strike="noStrike" cap="none" normalizeH="0" baseline="0" dirty="0">
                <a:ln>
                  <a:noFill/>
                </a:ln>
                <a:solidFill>
                  <a:schemeClr val="tx1"/>
                </a:solidFill>
                <a:effectLst/>
                <a:latin typeface="Arial" panose="020B0604020202020204" pitchFamily="34" charset="0"/>
              </a:rPr>
              <a:t>0.1</a:t>
            </a:r>
            <a:r>
              <a:rPr kumimoji="0" lang="en-US" altLang="en-US" sz="1800" b="0" i="0" u="none" strike="noStrike" cap="none" normalizeH="0" baseline="0" dirty="0">
                <a:ln>
                  <a:noFill/>
                </a:ln>
                <a:solidFill>
                  <a:schemeClr val="tx1"/>
                </a:solidFill>
                <a:effectLst/>
                <a:latin typeface="Arial" panose="020B0604020202020204" pitchFamily="34" charset="0"/>
              </a:rPr>
              <a:t> and this will increment to 0.2 and so on, each time the process is saved. Once the process is </a:t>
            </a:r>
            <a:r>
              <a:rPr kumimoji="0" lang="en-US" altLang="en-US" sz="1800" b="1" i="0" u="none" strike="noStrike" cap="none" normalizeH="0" baseline="0" dirty="0">
                <a:ln>
                  <a:noFill/>
                </a:ln>
                <a:solidFill>
                  <a:schemeClr val="tx1"/>
                </a:solidFill>
                <a:effectLst/>
                <a:latin typeface="Arial" panose="020B0604020202020204" pitchFamily="34" charset="0"/>
              </a:rPr>
              <a:t>published</a:t>
            </a:r>
            <a:r>
              <a:rPr kumimoji="0" lang="en-US" altLang="en-US" sz="1800" b="0" i="0" u="none" strike="noStrike" cap="none" normalizeH="0" baseline="0" dirty="0">
                <a:ln>
                  <a:noFill/>
                </a:ln>
                <a:solidFill>
                  <a:schemeClr val="tx1"/>
                </a:solidFill>
                <a:effectLst/>
                <a:latin typeface="Arial" panose="020B0604020202020204" pitchFamily="34" charset="0"/>
              </a:rPr>
              <a:t>, the version changes to </a:t>
            </a:r>
            <a:r>
              <a:rPr kumimoji="0" lang="en-US" altLang="en-US" sz="1800" b="1" i="0" u="none" strike="noStrike" cap="none" normalizeH="0" baseline="0" dirty="0">
                <a:ln>
                  <a:noFill/>
                </a:ln>
                <a:solidFill>
                  <a:schemeClr val="tx1"/>
                </a:solidFill>
                <a:effectLst/>
                <a:latin typeface="Arial" panose="020B0604020202020204" pitchFamily="34" charset="0"/>
              </a:rPr>
              <a:t>1.0</a:t>
            </a:r>
            <a:r>
              <a:rPr kumimoji="0" lang="en-US" altLang="en-US" sz="1800" b="0" i="0" u="none" strike="noStrike" cap="none" normalizeH="0" baseline="0" dirty="0">
                <a:ln>
                  <a:noFill/>
                </a:ln>
                <a:solidFill>
                  <a:schemeClr val="tx1"/>
                </a:solidFill>
                <a:effectLst/>
                <a:latin typeface="Arial" panose="020B0604020202020204" pitchFamily="34" charset="0"/>
              </a:rPr>
              <a:t> and increments with each publication. This makes it easy to keep track of who made changes and when, and to restore an older version if needed.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4098" name="Picture 2">
            <a:extLst>
              <a:ext uri="{FF2B5EF4-FFF2-40B4-BE49-F238E27FC236}">
                <a16:creationId xmlns:a16="http://schemas.microsoft.com/office/drawing/2014/main" id="{591C2D76-1987-CE44-1BEE-1FBD35F316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978027"/>
            <a:ext cx="9391773" cy="375285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a:extLst>
              <a:ext uri="{FF2B5EF4-FFF2-40B4-BE49-F238E27FC236}">
                <a16:creationId xmlns:a16="http://schemas.microsoft.com/office/drawing/2014/main" id="{8198DBE3-2806-AB20-9810-B588916BCBF7}"/>
              </a:ext>
            </a:extLst>
          </p:cNvPr>
          <p:cNvCxnSpPr>
            <a:cxnSpLocks/>
          </p:cNvCxnSpPr>
          <p:nvPr/>
        </p:nvCxnSpPr>
        <p:spPr>
          <a:xfrm>
            <a:off x="933450" y="1362178"/>
            <a:ext cx="7138834" cy="0"/>
          </a:xfrm>
          <a:prstGeom prst="line">
            <a:avLst/>
          </a:prstGeom>
          <a:ln w="28575">
            <a:solidFill>
              <a:srgbClr val="F89840"/>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12305300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ABF90-0DCC-B60E-50C6-D603AC8701F4}"/>
              </a:ext>
            </a:extLst>
          </p:cNvPr>
          <p:cNvSpPr>
            <a:spLocks noGrp="1"/>
          </p:cNvSpPr>
          <p:nvPr>
            <p:ph type="title"/>
          </p:nvPr>
        </p:nvSpPr>
        <p:spPr/>
        <p:txBody>
          <a:bodyPr/>
          <a:lstStyle/>
          <a:p>
            <a:r>
              <a:rPr lang="en-GB" dirty="0"/>
              <a:t>4. Previewer and version history</a:t>
            </a:r>
            <a:endParaRPr lang="en-IE" dirty="0"/>
          </a:p>
        </p:txBody>
      </p:sp>
      <p:sp>
        <p:nvSpPr>
          <p:cNvPr id="5" name="Rectangle 3">
            <a:extLst>
              <a:ext uri="{FF2B5EF4-FFF2-40B4-BE49-F238E27FC236}">
                <a16:creationId xmlns:a16="http://schemas.microsoft.com/office/drawing/2014/main" id="{5EA5A18F-29CC-F0BA-D67B-0F652403C5C2}"/>
              </a:ext>
            </a:extLst>
          </p:cNvPr>
          <p:cNvSpPr>
            <a:spLocks noChangeArrowheads="1"/>
          </p:cNvSpPr>
          <p:nvPr/>
        </p:nvSpPr>
        <p:spPr bwMode="auto">
          <a:xfrm>
            <a:off x="838200" y="1781175"/>
            <a:ext cx="10994922"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800" b="0" i="0" u="none" strike="noStrike" cap="none" normalizeH="0" baseline="0" dirty="0">
                <a:ln>
                  <a:noFill/>
                </a:ln>
                <a:solidFill>
                  <a:schemeClr val="tx1"/>
                </a:solidFill>
                <a:effectLst/>
                <a:latin typeface="Arial" panose="020B0604020202020204" pitchFamily="34" charset="0"/>
              </a:rPr>
              <a:t>To view the version history click on the </a:t>
            </a:r>
            <a:r>
              <a:rPr kumimoji="0" lang="en-US" altLang="en-US" sz="1800" b="1" i="0" u="none" strike="noStrike" cap="none" normalizeH="0" baseline="0" dirty="0">
                <a:ln>
                  <a:noFill/>
                </a:ln>
                <a:solidFill>
                  <a:schemeClr val="tx1"/>
                </a:solidFill>
                <a:effectLst/>
                <a:latin typeface="Arial" panose="020B0604020202020204" pitchFamily="34" charset="0"/>
              </a:rPr>
              <a:t>Design version history</a:t>
            </a:r>
            <a:r>
              <a:rPr kumimoji="0" lang="en-US" altLang="en-US" sz="1800" b="0" i="0" u="none" strike="noStrike" cap="none" normalizeH="0" baseline="0" dirty="0">
                <a:ln>
                  <a:noFill/>
                </a:ln>
                <a:solidFill>
                  <a:schemeClr val="tx1"/>
                </a:solidFill>
                <a:effectLst/>
                <a:latin typeface="Arial" panose="020B0604020202020204" pitchFamily="34" charset="0"/>
              </a:rPr>
              <a:t> button which may look like V0.1 or whatever the current version is for your process.</a:t>
            </a: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en-US" altLang="en-US" sz="1800" b="0" i="0" u="none" strike="noStrike" cap="none" normalizeH="0" baseline="0" dirty="0">
                <a:ln>
                  <a:noFill/>
                </a:ln>
                <a:solidFill>
                  <a:schemeClr val="tx1"/>
                </a:solidFill>
                <a:effectLst/>
                <a:latin typeface="Arial" panose="020B0604020202020204" pitchFamily="34" charset="0"/>
              </a:rPr>
              <a:t>A pop-up shows the version history details including when the version was created and who created it. </a:t>
            </a:r>
          </a:p>
          <a:p>
            <a:pPr marL="0" marR="0" lvl="0" indent="0" algn="l" defTabSz="914400" rtl="0" eaLnBrk="0" fontAlgn="base" latinLnBrk="0" hangingPunct="0">
              <a:lnSpc>
                <a:spcPct val="100000"/>
              </a:lnSpc>
              <a:spcBef>
                <a:spcPct val="0"/>
              </a:spcBef>
              <a:spcAft>
                <a:spcPct val="0"/>
              </a:spcAft>
              <a:buClrTx/>
              <a:buSzTx/>
              <a:buFontTx/>
              <a:buAutoNum type="arabicPeriod" startAt="3"/>
              <a:tabLst/>
            </a:pPr>
            <a:r>
              <a:rPr kumimoji="0" lang="en-US" altLang="en-US" sz="1800" b="0" i="0" u="none" strike="noStrike" cap="none" normalizeH="0" baseline="0" dirty="0">
                <a:ln>
                  <a:noFill/>
                </a:ln>
                <a:solidFill>
                  <a:schemeClr val="tx1"/>
                </a:solidFill>
                <a:effectLst/>
                <a:latin typeface="Arial" panose="020B0604020202020204" pitchFamily="34" charset="0"/>
              </a:rPr>
              <a:t>Click on a particular version to see the version information, for example forms, fields and rules that were added, modified or removed.</a:t>
            </a:r>
          </a:p>
          <a:p>
            <a:pPr marL="0" marR="0" lvl="0" indent="0" algn="l" defTabSz="914400" rtl="0" eaLnBrk="0" fontAlgn="base" latinLnBrk="0" hangingPunct="0">
              <a:lnSpc>
                <a:spcPct val="100000"/>
              </a:lnSpc>
              <a:spcBef>
                <a:spcPct val="0"/>
              </a:spcBef>
              <a:spcAft>
                <a:spcPct val="0"/>
              </a:spcAft>
              <a:buClrTx/>
              <a:buSzTx/>
              <a:buFontTx/>
              <a:buAutoNum type="arabicPeriod" startAt="4"/>
              <a:tabLst/>
            </a:pPr>
            <a:r>
              <a:rPr kumimoji="0" lang="en-US" altLang="en-US" sz="1800" b="0" i="0" u="none" strike="noStrike" cap="none" normalizeH="0" baseline="0" dirty="0">
                <a:ln>
                  <a:noFill/>
                </a:ln>
                <a:solidFill>
                  <a:schemeClr val="tx1"/>
                </a:solidFill>
                <a:effectLst/>
                <a:latin typeface="Arial" panose="020B0604020202020204" pitchFamily="34" charset="0"/>
              </a:rPr>
              <a:t>To restore an earlier version, click on the </a:t>
            </a:r>
            <a:r>
              <a:rPr kumimoji="0" lang="en-US" altLang="en-US" sz="1800" b="1" i="0" u="none" strike="noStrike" cap="none" normalizeH="0" baseline="0" dirty="0">
                <a:ln>
                  <a:noFill/>
                </a:ln>
                <a:solidFill>
                  <a:schemeClr val="tx1"/>
                </a:solidFill>
                <a:effectLst/>
                <a:latin typeface="Arial" panose="020B0604020202020204" pitchFamily="34" charset="0"/>
              </a:rPr>
              <a:t>Restore</a:t>
            </a:r>
            <a:r>
              <a:rPr kumimoji="0" lang="en-US" altLang="en-US" sz="1800" b="0" i="0" u="none" strike="noStrike" cap="none" normalizeH="0" baseline="0" dirty="0">
                <a:ln>
                  <a:noFill/>
                </a:ln>
                <a:solidFill>
                  <a:schemeClr val="tx1"/>
                </a:solidFill>
                <a:effectLst/>
                <a:latin typeface="Arial" panose="020B0604020202020204" pitchFamily="34" charset="0"/>
              </a:rPr>
              <a:t> button beside a particular version and then click on </a:t>
            </a:r>
            <a:r>
              <a:rPr kumimoji="0" lang="en-US" altLang="en-US" sz="1800" b="1" i="0" u="none" strike="noStrike" cap="none" normalizeH="0" baseline="0" dirty="0">
                <a:ln>
                  <a:noFill/>
                </a:ln>
                <a:solidFill>
                  <a:schemeClr val="tx1"/>
                </a:solidFill>
                <a:effectLst/>
                <a:latin typeface="Arial" panose="020B0604020202020204" pitchFamily="34" charset="0"/>
              </a:rPr>
              <a:t>Ok</a:t>
            </a:r>
            <a:r>
              <a:rPr kumimoji="0" lang="en-US" altLang="en-US" sz="1800" b="0" i="0" u="none" strike="noStrike" cap="none" normalizeH="0" baseline="0" dirty="0">
                <a:ln>
                  <a:noFill/>
                </a:ln>
                <a:solidFill>
                  <a:schemeClr val="tx1"/>
                </a:solidFill>
                <a:effectLst/>
                <a:latin typeface="Arial" panose="020B0604020202020204" pitchFamily="34" charset="0"/>
              </a:rPr>
              <a:t> to confirm that you want to restore to that version.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Once you have tested your process prototype using the previewer, you are then ready to publish your process design to </a:t>
            </a:r>
            <a:r>
              <a:rPr kumimoji="0" lang="en-US" altLang="en-US" sz="1800" b="1" i="0" u="none" strike="noStrike" cap="none" normalizeH="0" baseline="0" dirty="0">
                <a:ln>
                  <a:noFill/>
                </a:ln>
                <a:solidFill>
                  <a:schemeClr val="tx1"/>
                </a:solidFill>
                <a:effectLst/>
                <a:latin typeface="Arial" panose="020B0604020202020204" pitchFamily="34" charset="0"/>
              </a:rPr>
              <a:t>selected test users</a:t>
            </a:r>
            <a:r>
              <a:rPr kumimoji="0" lang="en-US" altLang="en-US" sz="1800" b="0" i="0" u="none" strike="noStrike" cap="none" normalizeH="0" baseline="0" dirty="0">
                <a:ln>
                  <a:noFill/>
                </a:ln>
                <a:solidFill>
                  <a:schemeClr val="tx1"/>
                </a:solidFill>
                <a:effectLst/>
                <a:latin typeface="Arial" panose="020B0604020202020204" pitchFamily="34" charset="0"/>
              </a:rPr>
              <a:t>. It is prudent to have a </a:t>
            </a:r>
            <a:r>
              <a:rPr kumimoji="0" lang="en-US" altLang="en-US" sz="1800" b="1" i="0" u="none" strike="noStrike" cap="none" normalizeH="0" baseline="0" dirty="0">
                <a:ln>
                  <a:noFill/>
                </a:ln>
                <a:solidFill>
                  <a:schemeClr val="tx1"/>
                </a:solidFill>
                <a:effectLst/>
                <a:latin typeface="Arial" panose="020B0604020202020204" pitchFamily="34" charset="0"/>
              </a:rPr>
              <a:t>limited deployment initially</a:t>
            </a:r>
            <a:r>
              <a:rPr kumimoji="0" lang="en-US" altLang="en-US" sz="1800" b="0" i="0" u="none" strike="noStrike" cap="none" normalizeH="0" baseline="0" dirty="0">
                <a:ln>
                  <a:noFill/>
                </a:ln>
                <a:solidFill>
                  <a:schemeClr val="tx1"/>
                </a:solidFill>
                <a:effectLst/>
                <a:latin typeface="Arial" panose="020B0604020202020204" pitchFamily="34" charset="0"/>
              </a:rPr>
              <a:t>, making the process available to stakeholders and testers to review. This limited group should include users with various levels of technical skill. The video demonstrates how to publish a process and how version numbers change with each publication.</a:t>
            </a:r>
          </a:p>
        </p:txBody>
      </p:sp>
      <p:cxnSp>
        <p:nvCxnSpPr>
          <p:cNvPr id="6" name="Straight Connector 5">
            <a:extLst>
              <a:ext uri="{FF2B5EF4-FFF2-40B4-BE49-F238E27FC236}">
                <a16:creationId xmlns:a16="http://schemas.microsoft.com/office/drawing/2014/main" id="{4EA18F02-89B2-D3A9-15E5-34A2A97753CD}"/>
              </a:ext>
            </a:extLst>
          </p:cNvPr>
          <p:cNvCxnSpPr>
            <a:cxnSpLocks/>
          </p:cNvCxnSpPr>
          <p:nvPr/>
        </p:nvCxnSpPr>
        <p:spPr>
          <a:xfrm>
            <a:off x="933450" y="1362178"/>
            <a:ext cx="7138834" cy="0"/>
          </a:xfrm>
          <a:prstGeom prst="line">
            <a:avLst/>
          </a:prstGeom>
          <a:ln w="28575">
            <a:solidFill>
              <a:srgbClr val="F89840"/>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32292394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7410C-8D08-9B99-A69C-BD174211A641}"/>
              </a:ext>
            </a:extLst>
          </p:cNvPr>
          <p:cNvSpPr>
            <a:spLocks noGrp="1"/>
          </p:cNvSpPr>
          <p:nvPr>
            <p:ph type="title"/>
          </p:nvPr>
        </p:nvSpPr>
        <p:spPr/>
        <p:txBody>
          <a:bodyPr/>
          <a:lstStyle/>
          <a:p>
            <a:r>
              <a:rPr lang="en-GB" dirty="0"/>
              <a:t>4. Previewer and version history</a:t>
            </a:r>
            <a:endParaRPr lang="en-IE" dirty="0"/>
          </a:p>
        </p:txBody>
      </p:sp>
      <p:pic>
        <p:nvPicPr>
          <p:cNvPr id="6148" name="Picture 4" descr="Publish process dialog box">
            <a:extLst>
              <a:ext uri="{FF2B5EF4-FFF2-40B4-BE49-F238E27FC236}">
                <a16:creationId xmlns:a16="http://schemas.microsoft.com/office/drawing/2014/main" id="{656C8935-3F8B-4550-6E40-B86B16E375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3561732"/>
            <a:ext cx="5257800" cy="2607294"/>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E2DD3133-C9B4-C6EA-046E-ACACBD534428}"/>
              </a:ext>
            </a:extLst>
          </p:cNvPr>
          <p:cNvSpPr>
            <a:spLocks noChangeArrowheads="1"/>
          </p:cNvSpPr>
          <p:nvPr/>
        </p:nvSpPr>
        <p:spPr bwMode="auto">
          <a:xfrm>
            <a:off x="838200" y="1744512"/>
            <a:ext cx="10696575"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altLang="en-US" sz="1800" b="0" i="0" u="none" strike="noStrike" cap="none" normalizeH="0" baseline="0" dirty="0">
                <a:ln>
                  <a:noFill/>
                </a:ln>
                <a:solidFill>
                  <a:schemeClr val="tx1"/>
                </a:solidFill>
                <a:effectLst/>
                <a:latin typeface="Arial" panose="020B0604020202020204" pitchFamily="34" charset="0"/>
              </a:rPr>
              <a:t>1. From the Form Designer page, click on the </a:t>
            </a:r>
            <a:r>
              <a:rPr kumimoji="0" lang="en-US" altLang="en-US" sz="1800" b="1" i="0" u="none" strike="noStrike" cap="none" normalizeH="0" baseline="0" dirty="0">
                <a:ln>
                  <a:noFill/>
                </a:ln>
                <a:solidFill>
                  <a:schemeClr val="tx1"/>
                </a:solidFill>
                <a:effectLst/>
                <a:latin typeface="Arial" panose="020B0604020202020204" pitchFamily="34" charset="0"/>
              </a:rPr>
              <a:t>Publish</a:t>
            </a:r>
            <a:r>
              <a:rPr kumimoji="0" lang="en-US" altLang="en-US" sz="1800" b="0" i="0" u="none" strike="noStrike" cap="none" normalizeH="0" baseline="0" dirty="0">
                <a:ln>
                  <a:noFill/>
                </a:ln>
                <a:solidFill>
                  <a:schemeClr val="tx1"/>
                </a:solidFill>
                <a:effectLst/>
                <a:latin typeface="Arial" panose="020B0604020202020204" pitchFamily="34" charset="0"/>
              </a:rPr>
              <a:t> button.</a:t>
            </a:r>
          </a:p>
          <a:p>
            <a:pPr marL="0" marR="0" lvl="0" indent="0" algn="l" defTabSz="914400" rtl="0" eaLnBrk="0" fontAlgn="base" latinLnBrk="0" hangingPunct="0">
              <a:lnSpc>
                <a:spcPct val="100000"/>
              </a:lnSpc>
              <a:spcBef>
                <a:spcPct val="0"/>
              </a:spcBef>
              <a:spcAft>
                <a:spcPct val="0"/>
              </a:spcAft>
              <a:buClrTx/>
              <a:buSzTx/>
              <a:tabLst/>
            </a:pPr>
            <a:r>
              <a:rPr kumimoji="0" lang="en-US" altLang="en-US" sz="1800" b="0" i="0" u="none" strike="noStrike" cap="none" normalizeH="0" baseline="0" dirty="0">
                <a:ln>
                  <a:noFill/>
                </a:ln>
                <a:solidFill>
                  <a:schemeClr val="tx1"/>
                </a:solidFill>
                <a:effectLst/>
                <a:latin typeface="Arial" panose="020B0604020202020204" pitchFamily="34" charset="0"/>
              </a:rPr>
              <a:t>2. Fill out the </a:t>
            </a:r>
            <a:r>
              <a:rPr kumimoji="0" lang="en-US" altLang="en-US" sz="1800" b="1" i="0" u="none" strike="noStrike" cap="none" normalizeH="0" baseline="0" dirty="0">
                <a:ln>
                  <a:noFill/>
                </a:ln>
                <a:solidFill>
                  <a:schemeClr val="tx1"/>
                </a:solidFill>
                <a:effectLst/>
                <a:latin typeface="Arial" panose="020B0604020202020204" pitchFamily="34" charset="0"/>
              </a:rPr>
              <a:t>Publish process</a:t>
            </a:r>
            <a:r>
              <a:rPr kumimoji="0" lang="en-US" altLang="en-US" sz="1800" b="0" i="0" u="none" strike="noStrike" cap="none" normalizeH="0" baseline="0" dirty="0">
                <a:ln>
                  <a:noFill/>
                </a:ln>
                <a:solidFill>
                  <a:schemeClr val="tx1"/>
                </a:solidFill>
                <a:effectLst/>
                <a:latin typeface="Arial" panose="020B0604020202020204" pitchFamily="34" charset="0"/>
              </a:rPr>
              <a:t> dialog box by adding comments. Choose from ‘Yes’ or ‘No’ in relation to the question ‘Bulk update process instances’; if you choose Yes then you will update existing process instances with the published changes; if ‘No’ then only new process instances will use the latest published design. </a:t>
            </a:r>
          </a:p>
        </p:txBody>
      </p:sp>
      <p:cxnSp>
        <p:nvCxnSpPr>
          <p:cNvPr id="7" name="Straight Connector 6">
            <a:extLst>
              <a:ext uri="{FF2B5EF4-FFF2-40B4-BE49-F238E27FC236}">
                <a16:creationId xmlns:a16="http://schemas.microsoft.com/office/drawing/2014/main" id="{FA5ED745-5DBB-78D3-7328-F7A739A7FA7B}"/>
              </a:ext>
            </a:extLst>
          </p:cNvPr>
          <p:cNvCxnSpPr>
            <a:cxnSpLocks/>
          </p:cNvCxnSpPr>
          <p:nvPr/>
        </p:nvCxnSpPr>
        <p:spPr>
          <a:xfrm>
            <a:off x="933450" y="1362178"/>
            <a:ext cx="7138834" cy="0"/>
          </a:xfrm>
          <a:prstGeom prst="line">
            <a:avLst/>
          </a:prstGeom>
          <a:ln w="28575">
            <a:solidFill>
              <a:srgbClr val="F89840"/>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5889871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77D50-68C4-F76E-FD48-101D482952DE}"/>
              </a:ext>
            </a:extLst>
          </p:cNvPr>
          <p:cNvSpPr>
            <a:spLocks noGrp="1"/>
          </p:cNvSpPr>
          <p:nvPr>
            <p:ph type="title"/>
          </p:nvPr>
        </p:nvSpPr>
        <p:spPr/>
        <p:txBody>
          <a:bodyPr/>
          <a:lstStyle/>
          <a:p>
            <a:r>
              <a:rPr lang="en-GB" dirty="0"/>
              <a:t>4. Previewer and version history</a:t>
            </a:r>
            <a:endParaRPr lang="en-IE" dirty="0"/>
          </a:p>
        </p:txBody>
      </p:sp>
      <p:sp>
        <p:nvSpPr>
          <p:cNvPr id="3" name="Content Placeholder 2">
            <a:extLst>
              <a:ext uri="{FF2B5EF4-FFF2-40B4-BE49-F238E27FC236}">
                <a16:creationId xmlns:a16="http://schemas.microsoft.com/office/drawing/2014/main" id="{9B9503AC-A1D4-05FA-C861-D6C7E18A2F91}"/>
              </a:ext>
            </a:extLst>
          </p:cNvPr>
          <p:cNvSpPr>
            <a:spLocks noGrp="1"/>
          </p:cNvSpPr>
          <p:nvPr>
            <p:ph idx="1"/>
          </p:nvPr>
        </p:nvSpPr>
        <p:spPr/>
        <p:txBody>
          <a:bodyPr>
            <a:normAutofit fontScale="85000" lnSpcReduction="20000"/>
          </a:bodyPr>
          <a:lstStyle/>
          <a:p>
            <a:pPr marL="0" indent="0">
              <a:buNone/>
            </a:pPr>
            <a:r>
              <a:rPr lang="en-GB" dirty="0"/>
              <a:t>If you choose ‘No’ then the latest version is saved and published. If you choose ‘Yes’ then you can choose how existing process instances will be updated with the latest design version. Two further questions are prompted:</a:t>
            </a:r>
          </a:p>
          <a:p>
            <a:pPr>
              <a:buFont typeface="Arial" panose="020B0604020202020204" pitchFamily="34" charset="0"/>
              <a:buChar char="•"/>
            </a:pPr>
            <a:r>
              <a:rPr lang="en-GB" b="1" dirty="0"/>
              <a:t>Trigger field rules after design update?</a:t>
            </a:r>
            <a:r>
              <a:rPr lang="en-GB" dirty="0"/>
              <a:t> Options are ‘Yes’ or ‘No’. If you choose ‘Yes’, then rules will be triggered on existing process instances after the update and you can choose the field or rule to initiate this. For example rules can be triggered on a Submit button in a form. If the published changes included a new layout for emails, then the Send email rule would be triggered to resend emails with the new format.</a:t>
            </a:r>
          </a:p>
          <a:p>
            <a:pPr>
              <a:buFont typeface="Arial" panose="020B0604020202020204" pitchFamily="34" charset="0"/>
              <a:buChar char="•"/>
            </a:pPr>
            <a:r>
              <a:rPr lang="en-GB" b="1" dirty="0"/>
              <a:t>Update all instances</a:t>
            </a:r>
            <a:r>
              <a:rPr lang="en-GB" dirty="0"/>
              <a:t>? Options are ‘Yes’ or ‘No’. If you choose ‘Yes’, this results in an update of the process design and applies those changes to </a:t>
            </a:r>
            <a:r>
              <a:rPr lang="en-GB" b="1" dirty="0"/>
              <a:t>all</a:t>
            </a:r>
            <a:r>
              <a:rPr lang="en-GB" dirty="0"/>
              <a:t> existing instances of the process. If you choose ‘No’, then you can </a:t>
            </a:r>
            <a:r>
              <a:rPr lang="en-GB" b="1" dirty="0"/>
              <a:t>select individual process instances</a:t>
            </a:r>
            <a:r>
              <a:rPr lang="en-GB" dirty="0"/>
              <a:t> to update if you wish.</a:t>
            </a:r>
          </a:p>
          <a:p>
            <a:pPr marL="0" indent="0">
              <a:buNone/>
            </a:pPr>
            <a:r>
              <a:rPr lang="en-GB" dirty="0"/>
              <a:t>Click on </a:t>
            </a:r>
            <a:r>
              <a:rPr lang="en-GB" b="1" dirty="0"/>
              <a:t>OK </a:t>
            </a:r>
            <a:r>
              <a:rPr lang="en-GB" dirty="0"/>
              <a:t>when complete.</a:t>
            </a:r>
          </a:p>
        </p:txBody>
      </p:sp>
      <p:cxnSp>
        <p:nvCxnSpPr>
          <p:cNvPr id="4" name="Straight Connector 3">
            <a:extLst>
              <a:ext uri="{FF2B5EF4-FFF2-40B4-BE49-F238E27FC236}">
                <a16:creationId xmlns:a16="http://schemas.microsoft.com/office/drawing/2014/main" id="{649A6120-EFCE-51B3-1676-B0C728A6826B}"/>
              </a:ext>
            </a:extLst>
          </p:cNvPr>
          <p:cNvCxnSpPr>
            <a:cxnSpLocks/>
          </p:cNvCxnSpPr>
          <p:nvPr/>
        </p:nvCxnSpPr>
        <p:spPr>
          <a:xfrm>
            <a:off x="933450" y="1362178"/>
            <a:ext cx="7138834" cy="0"/>
          </a:xfrm>
          <a:prstGeom prst="line">
            <a:avLst/>
          </a:prstGeom>
          <a:ln w="28575">
            <a:solidFill>
              <a:srgbClr val="F89840"/>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1539296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CEF57-67FD-ECA0-90B2-8B175BBF5577}"/>
              </a:ext>
            </a:extLst>
          </p:cNvPr>
          <p:cNvSpPr>
            <a:spLocks noGrp="1"/>
          </p:cNvSpPr>
          <p:nvPr>
            <p:ph type="title"/>
          </p:nvPr>
        </p:nvSpPr>
        <p:spPr/>
        <p:txBody>
          <a:bodyPr>
            <a:normAutofit/>
          </a:bodyPr>
          <a:lstStyle/>
          <a:p>
            <a:r>
              <a:rPr lang="en-GB" dirty="0"/>
              <a:t>1. Introduction to processes and forms</a:t>
            </a:r>
            <a:endParaRPr lang="en-IE" dirty="0"/>
          </a:p>
        </p:txBody>
      </p:sp>
      <p:sp>
        <p:nvSpPr>
          <p:cNvPr id="3" name="Content Placeholder 2">
            <a:extLst>
              <a:ext uri="{FF2B5EF4-FFF2-40B4-BE49-F238E27FC236}">
                <a16:creationId xmlns:a16="http://schemas.microsoft.com/office/drawing/2014/main" id="{3E797713-4025-24AC-439E-80018B232A5D}"/>
              </a:ext>
            </a:extLst>
          </p:cNvPr>
          <p:cNvSpPr>
            <a:spLocks noGrp="1"/>
          </p:cNvSpPr>
          <p:nvPr>
            <p:ph idx="1"/>
          </p:nvPr>
        </p:nvSpPr>
        <p:spPr>
          <a:xfrm>
            <a:off x="838200" y="1825624"/>
            <a:ext cx="10515600" cy="4794251"/>
          </a:xfrm>
        </p:spPr>
        <p:txBody>
          <a:bodyPr>
            <a:normAutofit fontScale="62500" lnSpcReduction="20000"/>
          </a:bodyPr>
          <a:lstStyle/>
          <a:p>
            <a:pPr marL="0" indent="0">
              <a:buNone/>
            </a:pPr>
            <a:r>
              <a:rPr lang="en-GB" dirty="0"/>
              <a:t>Welcome to Section 2 – Create your first process! This section will introduce the concepts of:</a:t>
            </a:r>
          </a:p>
          <a:p>
            <a:pPr>
              <a:buFont typeface="Arial" panose="020B0604020202020204" pitchFamily="34" charset="0"/>
              <a:buChar char="•"/>
            </a:pPr>
            <a:r>
              <a:rPr lang="en-GB" dirty="0"/>
              <a:t>Process design and process instances</a:t>
            </a:r>
          </a:p>
          <a:p>
            <a:pPr>
              <a:buFont typeface="Arial" panose="020B0604020202020204" pitchFamily="34" charset="0"/>
              <a:buChar char="•"/>
            </a:pPr>
            <a:r>
              <a:rPr lang="en-GB" dirty="0"/>
              <a:t>Form view and edit modes</a:t>
            </a:r>
          </a:p>
          <a:p>
            <a:pPr>
              <a:buFont typeface="Arial" panose="020B0604020202020204" pitchFamily="34" charset="0"/>
              <a:buChar char="•"/>
            </a:pPr>
            <a:r>
              <a:rPr lang="en-GB" dirty="0"/>
              <a:t>Process requirements</a:t>
            </a:r>
          </a:p>
          <a:p>
            <a:pPr>
              <a:buFont typeface="Arial" panose="020B0604020202020204" pitchFamily="34" charset="0"/>
              <a:buChar char="•"/>
            </a:pPr>
            <a:r>
              <a:rPr lang="en-GB" dirty="0"/>
              <a:t>Kianda Designer for process and form creation</a:t>
            </a:r>
          </a:p>
          <a:p>
            <a:pPr>
              <a:buFont typeface="Arial" panose="020B0604020202020204" pitchFamily="34" charset="0"/>
              <a:buChar char="•"/>
            </a:pPr>
            <a:r>
              <a:rPr lang="en-GB" dirty="0"/>
              <a:t>Adding controls or fields to forms</a:t>
            </a:r>
          </a:p>
          <a:p>
            <a:pPr>
              <a:buFont typeface="Arial" panose="020B0604020202020204" pitchFamily="34" charset="0"/>
              <a:buChar char="•"/>
            </a:pPr>
            <a:r>
              <a:rPr lang="en-GB" dirty="0"/>
              <a:t>Introducing rules to create dynamic process actions</a:t>
            </a:r>
          </a:p>
          <a:p>
            <a:pPr>
              <a:buFont typeface="Arial" panose="020B0604020202020204" pitchFamily="34" charset="0"/>
              <a:buChar char="•"/>
            </a:pPr>
            <a:r>
              <a:rPr lang="en-GB" dirty="0"/>
              <a:t>Connecting to </a:t>
            </a:r>
            <a:r>
              <a:rPr lang="en-GB" dirty="0" err="1"/>
              <a:t>datasources</a:t>
            </a:r>
            <a:endParaRPr lang="en-GB" dirty="0"/>
          </a:p>
          <a:p>
            <a:pPr>
              <a:buFont typeface="Arial" panose="020B0604020202020204" pitchFamily="34" charset="0"/>
              <a:buChar char="•"/>
            </a:pPr>
            <a:r>
              <a:rPr lang="en-GB" dirty="0"/>
              <a:t>Previewing your design</a:t>
            </a:r>
          </a:p>
          <a:p>
            <a:pPr marL="0" indent="0">
              <a:buNone/>
            </a:pPr>
            <a:r>
              <a:rPr lang="en-GB" dirty="0"/>
              <a:t>Within each lesson you’ll find a short video, along with text to guide you through a topic. The section ends with a short quiz to test your knowledge.</a:t>
            </a:r>
          </a:p>
          <a:p>
            <a:pPr marL="0" indent="0">
              <a:buNone/>
            </a:pPr>
            <a:r>
              <a:rPr lang="en-GB" dirty="0"/>
              <a:t>The first lesson in this section will introduce the concept of process design and process instances.</a:t>
            </a:r>
          </a:p>
          <a:p>
            <a:pPr marL="0" indent="0">
              <a:buNone/>
            </a:pPr>
            <a:r>
              <a:rPr lang="en-GB" dirty="0"/>
              <a:t>Kianda removes boundaries in digital transformation by allowing non-IT business professionals to participate in development initiatives. Allowing this </a:t>
            </a:r>
            <a:r>
              <a:rPr lang="en-GB" b="1" dirty="0"/>
              <a:t>citizen development</a:t>
            </a:r>
            <a:r>
              <a:rPr lang="en-GB" dirty="0"/>
              <a:t> brings more people into the change game and provides the armour to compete at a hyper-agile pace. Digitising processes using Kianda could involve a complete revolution of manual business processes, or specific solutions for customer queries, employee onboarding, health and safety checklists or simple digital approval processes. </a:t>
            </a:r>
          </a:p>
        </p:txBody>
      </p:sp>
      <p:cxnSp>
        <p:nvCxnSpPr>
          <p:cNvPr id="4" name="Straight Connector 3">
            <a:extLst>
              <a:ext uri="{FF2B5EF4-FFF2-40B4-BE49-F238E27FC236}">
                <a16:creationId xmlns:a16="http://schemas.microsoft.com/office/drawing/2014/main" id="{E31C2E9D-E9D0-9362-E805-1484C1F44649}"/>
              </a:ext>
            </a:extLst>
          </p:cNvPr>
          <p:cNvCxnSpPr>
            <a:cxnSpLocks/>
          </p:cNvCxnSpPr>
          <p:nvPr/>
        </p:nvCxnSpPr>
        <p:spPr>
          <a:xfrm>
            <a:off x="933450" y="1362178"/>
            <a:ext cx="8696325" cy="0"/>
          </a:xfrm>
          <a:prstGeom prst="line">
            <a:avLst/>
          </a:prstGeom>
          <a:ln w="28575">
            <a:solidFill>
              <a:srgbClr val="F89840"/>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2330967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D1D72-64B8-0BF7-366B-B4420F81F239}"/>
              </a:ext>
            </a:extLst>
          </p:cNvPr>
          <p:cNvSpPr>
            <a:spLocks noGrp="1"/>
          </p:cNvSpPr>
          <p:nvPr>
            <p:ph type="title"/>
          </p:nvPr>
        </p:nvSpPr>
        <p:spPr/>
        <p:txBody>
          <a:bodyPr/>
          <a:lstStyle/>
          <a:p>
            <a:r>
              <a:rPr lang="en-GB" dirty="0"/>
              <a:t>1. Introduction to processes and forms</a:t>
            </a:r>
            <a:endParaRPr lang="en-IE" dirty="0"/>
          </a:p>
        </p:txBody>
      </p:sp>
      <p:sp>
        <p:nvSpPr>
          <p:cNvPr id="3" name="Content Placeholder 2">
            <a:extLst>
              <a:ext uri="{FF2B5EF4-FFF2-40B4-BE49-F238E27FC236}">
                <a16:creationId xmlns:a16="http://schemas.microsoft.com/office/drawing/2014/main" id="{892E9AD6-E377-D244-6A6D-C6332C45D0B6}"/>
              </a:ext>
            </a:extLst>
          </p:cNvPr>
          <p:cNvSpPr>
            <a:spLocks noGrp="1"/>
          </p:cNvSpPr>
          <p:nvPr>
            <p:ph idx="1"/>
          </p:nvPr>
        </p:nvSpPr>
        <p:spPr/>
        <p:txBody>
          <a:bodyPr>
            <a:normAutofit fontScale="62500" lnSpcReduction="20000"/>
          </a:bodyPr>
          <a:lstStyle/>
          <a:p>
            <a:r>
              <a:rPr lang="en-GB" b="1" dirty="0"/>
              <a:t>Creating forms using Kianda Designer</a:t>
            </a:r>
          </a:p>
          <a:p>
            <a:pPr marL="0" indent="0">
              <a:buNone/>
            </a:pPr>
            <a:r>
              <a:rPr lang="en-GB" dirty="0"/>
              <a:t>Kianda processes are made up of </a:t>
            </a:r>
            <a:r>
              <a:rPr lang="en-GB" b="1" dirty="0"/>
              <a:t>forms</a:t>
            </a:r>
            <a:r>
              <a:rPr lang="en-GB" dirty="0"/>
              <a:t>, which in turn contain </a:t>
            </a:r>
            <a:r>
              <a:rPr lang="en-GB" b="1" dirty="0"/>
              <a:t>fields</a:t>
            </a:r>
            <a:r>
              <a:rPr lang="en-GB" dirty="0"/>
              <a:t> or </a:t>
            </a:r>
            <a:r>
              <a:rPr lang="en-GB" b="1" dirty="0"/>
              <a:t>controls </a:t>
            </a:r>
            <a:r>
              <a:rPr lang="en-GB" dirty="0"/>
              <a:t>and </a:t>
            </a:r>
            <a:r>
              <a:rPr lang="en-GB" b="1" dirty="0"/>
              <a:t>rules</a:t>
            </a:r>
            <a:r>
              <a:rPr lang="en-GB" dirty="0"/>
              <a:t>. Fields are used to take in user input, make calculations, display values and so on, and rules are used to execute actions to drive the process. </a:t>
            </a:r>
          </a:p>
          <a:p>
            <a:r>
              <a:rPr lang="en-GB" b="1" dirty="0"/>
              <a:t>Kianda Designer</a:t>
            </a:r>
            <a:r>
              <a:rPr lang="en-GB" dirty="0"/>
              <a:t> is used to create these forms and form elements within a process. Each process in Kianda Designer will have it's own unique link or URL and this can be shared with other form designers for co-creation, for example, for a process named 'New training process' the link is: </a:t>
            </a:r>
          </a:p>
          <a:p>
            <a:pPr marL="0" indent="0">
              <a:buNone/>
            </a:pPr>
            <a:r>
              <a:rPr lang="en-GB" dirty="0"/>
              <a:t>	https://green-itr.kianda.com/admin/designer/new-training-process </a:t>
            </a:r>
          </a:p>
          <a:p>
            <a:r>
              <a:rPr lang="en-GB" b="1" dirty="0"/>
              <a:t>Process instances</a:t>
            </a:r>
          </a:p>
          <a:p>
            <a:pPr marL="0" indent="0">
              <a:buNone/>
            </a:pPr>
            <a:r>
              <a:rPr lang="en-GB" dirty="0"/>
              <a:t>When your process is created in Kianda Designer, you can save the process, and then </a:t>
            </a:r>
            <a:r>
              <a:rPr lang="en-GB" b="1" dirty="0"/>
              <a:t>submit data</a:t>
            </a:r>
            <a:r>
              <a:rPr lang="en-GB" dirty="0"/>
              <a:t> to that process. When you save or submit data, then an </a:t>
            </a:r>
            <a:r>
              <a:rPr lang="en-GB" b="1" dirty="0"/>
              <a:t>instance </a:t>
            </a:r>
            <a:r>
              <a:rPr lang="en-GB" dirty="0"/>
              <a:t>of the process is created. Another name for a process instance is a </a:t>
            </a:r>
            <a:r>
              <a:rPr lang="en-GB" b="1" dirty="0"/>
              <a:t>record</a:t>
            </a:r>
            <a:r>
              <a:rPr lang="en-GB" dirty="0"/>
              <a:t>. This instance is tied to user data or calculated values, or to whatever the process is designed to do. </a:t>
            </a:r>
          </a:p>
          <a:p>
            <a:pPr marL="0" indent="0">
              <a:buNone/>
            </a:pPr>
            <a:r>
              <a:rPr lang="en-GB" dirty="0"/>
              <a:t>The instance has a unique ID which can be seen in a list widget in a </a:t>
            </a:r>
            <a:r>
              <a:rPr lang="en-GB" b="1" dirty="0"/>
              <a:t>dashboard</a:t>
            </a:r>
            <a:r>
              <a:rPr lang="en-GB" dirty="0"/>
              <a:t>. For example, this List widget displays the individual records of various training requests submitted by employees. The unique ID for each record is shown in the first column. Form owners or those with security access can click on ID 'new-training-process-39' to view the training request form completed and submitted by employee Ryan </a:t>
            </a:r>
            <a:r>
              <a:rPr lang="en-GB" dirty="0" err="1"/>
              <a:t>B'Oul</a:t>
            </a:r>
            <a:r>
              <a:rPr lang="en-GB" dirty="0"/>
              <a:t>. </a:t>
            </a:r>
          </a:p>
          <a:p>
            <a:pPr marL="0" indent="0">
              <a:buNone/>
            </a:pPr>
            <a:endParaRPr lang="en-IE" dirty="0"/>
          </a:p>
        </p:txBody>
      </p:sp>
      <p:cxnSp>
        <p:nvCxnSpPr>
          <p:cNvPr id="4" name="Straight Connector 3">
            <a:extLst>
              <a:ext uri="{FF2B5EF4-FFF2-40B4-BE49-F238E27FC236}">
                <a16:creationId xmlns:a16="http://schemas.microsoft.com/office/drawing/2014/main" id="{A22EB5DC-4834-945A-BB57-EC91D2E9906F}"/>
              </a:ext>
            </a:extLst>
          </p:cNvPr>
          <p:cNvCxnSpPr>
            <a:cxnSpLocks/>
          </p:cNvCxnSpPr>
          <p:nvPr/>
        </p:nvCxnSpPr>
        <p:spPr>
          <a:xfrm>
            <a:off x="933450" y="1362178"/>
            <a:ext cx="8696325" cy="0"/>
          </a:xfrm>
          <a:prstGeom prst="line">
            <a:avLst/>
          </a:prstGeom>
          <a:ln w="28575">
            <a:solidFill>
              <a:srgbClr val="F89840"/>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3270468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BC6D4-D102-CE83-AD75-5958817F52CB}"/>
              </a:ext>
            </a:extLst>
          </p:cNvPr>
          <p:cNvSpPr>
            <a:spLocks noGrp="1"/>
          </p:cNvSpPr>
          <p:nvPr>
            <p:ph type="title"/>
          </p:nvPr>
        </p:nvSpPr>
        <p:spPr/>
        <p:txBody>
          <a:bodyPr/>
          <a:lstStyle/>
          <a:p>
            <a:r>
              <a:rPr lang="en-GB" dirty="0"/>
              <a:t>1. Introduction to processes and forms</a:t>
            </a:r>
            <a:endParaRPr lang="en-IE" dirty="0"/>
          </a:p>
        </p:txBody>
      </p:sp>
      <p:sp>
        <p:nvSpPr>
          <p:cNvPr id="3" name="Content Placeholder 2">
            <a:extLst>
              <a:ext uri="{FF2B5EF4-FFF2-40B4-BE49-F238E27FC236}">
                <a16:creationId xmlns:a16="http://schemas.microsoft.com/office/drawing/2014/main" id="{8068836B-F121-CEB4-1986-B1BA7E9083C3}"/>
              </a:ext>
            </a:extLst>
          </p:cNvPr>
          <p:cNvSpPr>
            <a:spLocks noGrp="1"/>
          </p:cNvSpPr>
          <p:nvPr>
            <p:ph idx="1"/>
          </p:nvPr>
        </p:nvSpPr>
        <p:spPr/>
        <p:txBody>
          <a:bodyPr/>
          <a:lstStyle/>
          <a:p>
            <a:pPr marL="0" indent="0">
              <a:buNone/>
            </a:pPr>
            <a:r>
              <a:rPr lang="en-GB" sz="1800" dirty="0"/>
              <a:t>List widget in a dashboard showing process instances</a:t>
            </a:r>
          </a:p>
          <a:p>
            <a:pPr marL="0" indent="0">
              <a:buNone/>
            </a:pPr>
            <a:endParaRPr lang="en-IE" dirty="0"/>
          </a:p>
        </p:txBody>
      </p:sp>
      <p:pic>
        <p:nvPicPr>
          <p:cNvPr id="1026" name="Picture 2">
            <a:extLst>
              <a:ext uri="{FF2B5EF4-FFF2-40B4-BE49-F238E27FC236}">
                <a16:creationId xmlns:a16="http://schemas.microsoft.com/office/drawing/2014/main" id="{B6763DB5-7F35-29DF-D2C2-FEEDB52ACC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185988"/>
            <a:ext cx="10829926" cy="2908427"/>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FD02A348-4595-11BB-E944-09782621308D}"/>
              </a:ext>
            </a:extLst>
          </p:cNvPr>
          <p:cNvSpPr txBox="1"/>
          <p:nvPr/>
        </p:nvSpPr>
        <p:spPr>
          <a:xfrm>
            <a:off x="838200" y="5306021"/>
            <a:ext cx="10744200" cy="923330"/>
          </a:xfrm>
          <a:prstGeom prst="rect">
            <a:avLst/>
          </a:prstGeom>
          <a:noFill/>
        </p:spPr>
        <p:txBody>
          <a:bodyPr wrap="square">
            <a:spAutoFit/>
          </a:bodyPr>
          <a:lstStyle/>
          <a:p>
            <a:r>
              <a:rPr lang="en-GB" b="0" i="0" dirty="0">
                <a:solidFill>
                  <a:srgbClr val="4B4F58"/>
                </a:solidFill>
                <a:effectLst/>
                <a:latin typeface="Open Sans" panose="020B0606030504020204" pitchFamily="34" charset="0"/>
              </a:rPr>
              <a:t>This means that each new record generated by a process will have its own unique URL that can be shared with those who have the required security access and need to be involved in that </a:t>
            </a:r>
            <a:r>
              <a:rPr lang="en-GB" b="1" i="0" dirty="0">
                <a:solidFill>
                  <a:srgbClr val="4B4F58"/>
                </a:solidFill>
                <a:effectLst/>
                <a:latin typeface="Open Sans" panose="020B0606030504020204" pitchFamily="34" charset="0"/>
              </a:rPr>
              <a:t>particular process instance</a:t>
            </a:r>
            <a:r>
              <a:rPr lang="en-GB" b="0" i="0" dirty="0">
                <a:solidFill>
                  <a:srgbClr val="4B4F58"/>
                </a:solidFill>
                <a:effectLst/>
                <a:latin typeface="Open Sans" panose="020B0606030504020204" pitchFamily="34" charset="0"/>
              </a:rPr>
              <a:t>.</a:t>
            </a:r>
            <a:endParaRPr lang="en-IE" dirty="0"/>
          </a:p>
        </p:txBody>
      </p:sp>
      <p:cxnSp>
        <p:nvCxnSpPr>
          <p:cNvPr id="4" name="Straight Connector 3">
            <a:extLst>
              <a:ext uri="{FF2B5EF4-FFF2-40B4-BE49-F238E27FC236}">
                <a16:creationId xmlns:a16="http://schemas.microsoft.com/office/drawing/2014/main" id="{B40F8C86-7221-C5BA-26DE-39B8DACF7169}"/>
              </a:ext>
            </a:extLst>
          </p:cNvPr>
          <p:cNvCxnSpPr>
            <a:cxnSpLocks/>
          </p:cNvCxnSpPr>
          <p:nvPr/>
        </p:nvCxnSpPr>
        <p:spPr>
          <a:xfrm>
            <a:off x="933450" y="1362178"/>
            <a:ext cx="8696325" cy="0"/>
          </a:xfrm>
          <a:prstGeom prst="line">
            <a:avLst/>
          </a:prstGeom>
          <a:ln w="28575">
            <a:solidFill>
              <a:srgbClr val="F89840"/>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1083667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CA00D-D234-D190-B828-3856ACE1071E}"/>
              </a:ext>
            </a:extLst>
          </p:cNvPr>
          <p:cNvSpPr>
            <a:spLocks noGrp="1"/>
          </p:cNvSpPr>
          <p:nvPr>
            <p:ph type="title"/>
          </p:nvPr>
        </p:nvSpPr>
        <p:spPr/>
        <p:txBody>
          <a:bodyPr/>
          <a:lstStyle/>
          <a:p>
            <a:r>
              <a:rPr lang="en-GB" dirty="0"/>
              <a:t>1. Introduction to processes and forms</a:t>
            </a:r>
            <a:endParaRPr lang="en-IE" dirty="0"/>
          </a:p>
        </p:txBody>
      </p:sp>
      <p:sp>
        <p:nvSpPr>
          <p:cNvPr id="3" name="Content Placeholder 2">
            <a:extLst>
              <a:ext uri="{FF2B5EF4-FFF2-40B4-BE49-F238E27FC236}">
                <a16:creationId xmlns:a16="http://schemas.microsoft.com/office/drawing/2014/main" id="{6D176D28-B9A8-147B-953C-25A5CA457FFD}"/>
              </a:ext>
            </a:extLst>
          </p:cNvPr>
          <p:cNvSpPr>
            <a:spLocks noGrp="1"/>
          </p:cNvSpPr>
          <p:nvPr>
            <p:ph idx="1"/>
          </p:nvPr>
        </p:nvSpPr>
        <p:spPr/>
        <p:txBody>
          <a:bodyPr>
            <a:normAutofit fontScale="92500" lnSpcReduction="20000"/>
          </a:bodyPr>
          <a:lstStyle/>
          <a:p>
            <a:r>
              <a:rPr lang="en-GB" dirty="0"/>
              <a:t>You can create a link on your dashboard - in the example shown above, the </a:t>
            </a:r>
            <a:r>
              <a:rPr lang="en-GB" b="1" dirty="0"/>
              <a:t>Start new process</a:t>
            </a:r>
            <a:r>
              <a:rPr lang="en-GB" dirty="0"/>
              <a:t> button at the top right of the Training Requests list widget - that enables you to create a </a:t>
            </a:r>
            <a:r>
              <a:rPr lang="en-GB" b="1" dirty="0"/>
              <a:t>new record </a:t>
            </a:r>
            <a:r>
              <a:rPr lang="en-GB" dirty="0"/>
              <a:t>by bringing you into the relevant form.</a:t>
            </a:r>
          </a:p>
          <a:p>
            <a:r>
              <a:rPr lang="en-GB" dirty="0"/>
              <a:t>If you commit to the process by </a:t>
            </a:r>
            <a:r>
              <a:rPr lang="en-GB" b="1" dirty="0"/>
              <a:t>submitting or saving information</a:t>
            </a:r>
            <a:r>
              <a:rPr lang="en-GB" dirty="0"/>
              <a:t>, then the result is a new process instance - that is, a new unique record - which will be seen in a list widget in the dashboard, as seen in the image above. </a:t>
            </a:r>
          </a:p>
          <a:p>
            <a:r>
              <a:rPr lang="en-GB" dirty="0"/>
              <a:t>Keeping in mind that Designer is used to create processes, and that each 'run' of the process results in a unique process instance or record, will help you later on when designing forms and dashboards. Setting security for processes is detailed in Section 5, Lesson 5 Security. </a:t>
            </a:r>
          </a:p>
          <a:p>
            <a:r>
              <a:rPr lang="en-GB" dirty="0"/>
              <a:t>Processes in Kianda are made up of </a:t>
            </a:r>
            <a:r>
              <a:rPr lang="en-GB" b="1" dirty="0"/>
              <a:t>forms</a:t>
            </a:r>
            <a:r>
              <a:rPr lang="en-GB" dirty="0"/>
              <a:t>. Forms contain all the buttons, fields, and rule triggers needed to execute your process. </a:t>
            </a:r>
          </a:p>
          <a:p>
            <a:endParaRPr lang="en-IE" dirty="0"/>
          </a:p>
        </p:txBody>
      </p:sp>
      <p:cxnSp>
        <p:nvCxnSpPr>
          <p:cNvPr id="4" name="Straight Connector 3">
            <a:extLst>
              <a:ext uri="{FF2B5EF4-FFF2-40B4-BE49-F238E27FC236}">
                <a16:creationId xmlns:a16="http://schemas.microsoft.com/office/drawing/2014/main" id="{CBAD1383-641D-7184-D6F8-9256CA8A31C8}"/>
              </a:ext>
            </a:extLst>
          </p:cNvPr>
          <p:cNvCxnSpPr>
            <a:cxnSpLocks/>
          </p:cNvCxnSpPr>
          <p:nvPr/>
        </p:nvCxnSpPr>
        <p:spPr>
          <a:xfrm>
            <a:off x="933450" y="1362178"/>
            <a:ext cx="8696325" cy="0"/>
          </a:xfrm>
          <a:prstGeom prst="line">
            <a:avLst/>
          </a:prstGeom>
          <a:ln w="28575">
            <a:solidFill>
              <a:srgbClr val="F89840"/>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1597392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3F840-ECAF-D845-F01B-61F137515570}"/>
              </a:ext>
            </a:extLst>
          </p:cNvPr>
          <p:cNvSpPr>
            <a:spLocks noGrp="1"/>
          </p:cNvSpPr>
          <p:nvPr>
            <p:ph type="title"/>
          </p:nvPr>
        </p:nvSpPr>
        <p:spPr/>
        <p:txBody>
          <a:bodyPr/>
          <a:lstStyle/>
          <a:p>
            <a:r>
              <a:rPr lang="en-GB" dirty="0"/>
              <a:t>1. Introduction to processes and forms</a:t>
            </a:r>
            <a:endParaRPr lang="en-IE" dirty="0"/>
          </a:p>
        </p:txBody>
      </p:sp>
      <p:sp>
        <p:nvSpPr>
          <p:cNvPr id="3" name="Content Placeholder 2">
            <a:extLst>
              <a:ext uri="{FF2B5EF4-FFF2-40B4-BE49-F238E27FC236}">
                <a16:creationId xmlns:a16="http://schemas.microsoft.com/office/drawing/2014/main" id="{6D97B115-3C47-C892-5250-5AF051AFD884}"/>
              </a:ext>
            </a:extLst>
          </p:cNvPr>
          <p:cNvSpPr>
            <a:spLocks noGrp="1"/>
          </p:cNvSpPr>
          <p:nvPr>
            <p:ph idx="1"/>
          </p:nvPr>
        </p:nvSpPr>
        <p:spPr>
          <a:xfrm>
            <a:off x="838200" y="1690688"/>
            <a:ext cx="10515600" cy="4841875"/>
          </a:xfrm>
        </p:spPr>
        <p:txBody>
          <a:bodyPr>
            <a:normAutofit fontScale="85000" lnSpcReduction="20000"/>
          </a:bodyPr>
          <a:lstStyle/>
          <a:p>
            <a:pPr marL="0" indent="0">
              <a:buNone/>
            </a:pPr>
            <a:r>
              <a:rPr lang="en-GB" dirty="0"/>
              <a:t>There are three principles to consider when working with forms:</a:t>
            </a:r>
          </a:p>
          <a:p>
            <a:pPr>
              <a:buFont typeface="Arial" panose="020B0604020202020204" pitchFamily="34" charset="0"/>
              <a:buChar char="•"/>
            </a:pPr>
            <a:r>
              <a:rPr lang="en-GB" b="1" dirty="0"/>
              <a:t>Reading modes</a:t>
            </a:r>
            <a:r>
              <a:rPr lang="en-GB" dirty="0"/>
              <a:t>: </a:t>
            </a:r>
            <a:r>
              <a:rPr lang="en-GB" b="1" dirty="0"/>
              <a:t>Form users</a:t>
            </a:r>
            <a:r>
              <a:rPr lang="en-GB" dirty="0"/>
              <a:t> can either use forms in </a:t>
            </a:r>
            <a:r>
              <a:rPr lang="en-GB" b="1" dirty="0"/>
              <a:t>edit</a:t>
            </a:r>
            <a:r>
              <a:rPr lang="en-GB" dirty="0"/>
              <a:t> mode or </a:t>
            </a:r>
            <a:r>
              <a:rPr lang="en-GB" b="1" dirty="0"/>
              <a:t>read </a:t>
            </a:r>
            <a:r>
              <a:rPr lang="en-GB" dirty="0"/>
              <a:t>mode. Edit mode means that users can submit information, while read mode means that users can only view forms. The latter may be useful for example for certain staff to review feedback in a form, but not be able to edit/update it.</a:t>
            </a:r>
          </a:p>
          <a:p>
            <a:pPr>
              <a:buFont typeface="Arial" panose="020B0604020202020204" pitchFamily="34" charset="0"/>
              <a:buChar char="•"/>
            </a:pPr>
            <a:r>
              <a:rPr lang="en-GB" b="1" dirty="0"/>
              <a:t>Form owner</a:t>
            </a:r>
            <a:r>
              <a:rPr lang="en-GB" dirty="0"/>
              <a:t>: The </a:t>
            </a:r>
            <a:r>
              <a:rPr lang="en-GB" b="1" dirty="0"/>
              <a:t>default owner</a:t>
            </a:r>
            <a:r>
              <a:rPr lang="en-GB" dirty="0"/>
              <a:t> is the person or group that the form is assigned to </a:t>
            </a:r>
            <a:r>
              <a:rPr lang="en-GB" b="1" dirty="0"/>
              <a:t>when the form is created</a:t>
            </a:r>
            <a:r>
              <a:rPr lang="en-GB" dirty="0"/>
              <a:t>. By default, only this person or group </a:t>
            </a:r>
            <a:r>
              <a:rPr lang="en-GB" b="1" dirty="0"/>
              <a:t>can edit the form</a:t>
            </a:r>
            <a:r>
              <a:rPr lang="en-GB" dirty="0"/>
              <a:t>. All other users can only view forms in read mode. The default owner however can reassign forms to other individuals and/or groups. </a:t>
            </a:r>
          </a:p>
          <a:p>
            <a:pPr>
              <a:buFont typeface="Arial" panose="020B0604020202020204" pitchFamily="34" charset="0"/>
              <a:buChar char="•"/>
            </a:pPr>
            <a:r>
              <a:rPr lang="en-GB" b="1" dirty="0"/>
              <a:t>Current form</a:t>
            </a:r>
            <a:r>
              <a:rPr lang="en-GB" dirty="0"/>
              <a:t>: Typically there are several forms in a process, and only the form that has the status '</a:t>
            </a:r>
            <a:r>
              <a:rPr lang="en-GB" b="1" dirty="0"/>
              <a:t>current form'</a:t>
            </a:r>
            <a:r>
              <a:rPr lang="en-GB" dirty="0"/>
              <a:t> is editable. However, in a complex multi-step process, other forms can be configured to </a:t>
            </a:r>
            <a:r>
              <a:rPr lang="en-GB" b="1" dirty="0"/>
              <a:t>activate with</a:t>
            </a:r>
            <a:r>
              <a:rPr lang="en-GB" dirty="0"/>
              <a:t> the current form, meaning they can also become editable at the same time, creating a form group.</a:t>
            </a:r>
          </a:p>
          <a:p>
            <a:pPr marL="0" indent="0">
              <a:buNone/>
            </a:pPr>
            <a:r>
              <a:rPr lang="en-GB" dirty="0"/>
              <a:t>These three considerations are established when the form is created, as seen in the dialog box below. These properties can also change </a:t>
            </a:r>
            <a:r>
              <a:rPr lang="en-GB" b="1" dirty="0"/>
              <a:t>dynamically</a:t>
            </a:r>
            <a:r>
              <a:rPr lang="en-GB" dirty="0"/>
              <a:t> as a result of </a:t>
            </a:r>
            <a:r>
              <a:rPr lang="en-GB" b="1" dirty="0"/>
              <a:t>rules being applied</a:t>
            </a:r>
            <a:r>
              <a:rPr lang="en-GB" dirty="0"/>
              <a:t>.</a:t>
            </a:r>
          </a:p>
          <a:p>
            <a:pPr marL="0" indent="0">
              <a:buNone/>
            </a:pPr>
            <a:endParaRPr lang="en-IE" dirty="0"/>
          </a:p>
        </p:txBody>
      </p:sp>
      <p:cxnSp>
        <p:nvCxnSpPr>
          <p:cNvPr id="4" name="Straight Connector 3">
            <a:extLst>
              <a:ext uri="{FF2B5EF4-FFF2-40B4-BE49-F238E27FC236}">
                <a16:creationId xmlns:a16="http://schemas.microsoft.com/office/drawing/2014/main" id="{7F082265-DDCB-B7EC-01B5-1D3CD5923FBA}"/>
              </a:ext>
            </a:extLst>
          </p:cNvPr>
          <p:cNvCxnSpPr>
            <a:cxnSpLocks/>
          </p:cNvCxnSpPr>
          <p:nvPr/>
        </p:nvCxnSpPr>
        <p:spPr>
          <a:xfrm>
            <a:off x="933450" y="1362178"/>
            <a:ext cx="8696325" cy="0"/>
          </a:xfrm>
          <a:prstGeom prst="line">
            <a:avLst/>
          </a:prstGeom>
          <a:ln w="28575">
            <a:solidFill>
              <a:srgbClr val="F89840"/>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735491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0AAB0-F49C-D1BB-0E86-D7AC4C0D465A}"/>
              </a:ext>
            </a:extLst>
          </p:cNvPr>
          <p:cNvSpPr>
            <a:spLocks noGrp="1"/>
          </p:cNvSpPr>
          <p:nvPr>
            <p:ph type="title"/>
          </p:nvPr>
        </p:nvSpPr>
        <p:spPr/>
        <p:txBody>
          <a:bodyPr/>
          <a:lstStyle/>
          <a:p>
            <a:r>
              <a:rPr lang="en-GB" dirty="0"/>
              <a:t>1. Introduction to processes and forms</a:t>
            </a:r>
            <a:endParaRPr lang="en-IE" dirty="0"/>
          </a:p>
        </p:txBody>
      </p:sp>
      <p:sp>
        <p:nvSpPr>
          <p:cNvPr id="3" name="Content Placeholder 2">
            <a:extLst>
              <a:ext uri="{FF2B5EF4-FFF2-40B4-BE49-F238E27FC236}">
                <a16:creationId xmlns:a16="http://schemas.microsoft.com/office/drawing/2014/main" id="{32F8B10D-C305-F933-736A-BC9F92D82FAE}"/>
              </a:ext>
            </a:extLst>
          </p:cNvPr>
          <p:cNvSpPr>
            <a:spLocks noGrp="1"/>
          </p:cNvSpPr>
          <p:nvPr>
            <p:ph idx="1"/>
          </p:nvPr>
        </p:nvSpPr>
        <p:spPr>
          <a:xfrm>
            <a:off x="1552574" y="3428999"/>
            <a:ext cx="9801225" cy="2747963"/>
          </a:xfrm>
        </p:spPr>
        <p:txBody>
          <a:bodyPr>
            <a:normAutofit/>
          </a:bodyPr>
          <a:lstStyle/>
          <a:p>
            <a:pPr marL="0" indent="0">
              <a:buNone/>
            </a:pPr>
            <a:r>
              <a:rPr lang="en-IE" sz="2400" b="1" i="1" dirty="0"/>
              <a:t>New form dialog box</a:t>
            </a:r>
          </a:p>
          <a:p>
            <a:pPr marL="0" indent="0">
              <a:buNone/>
            </a:pPr>
            <a:endParaRPr lang="en-IE" sz="2000" dirty="0"/>
          </a:p>
        </p:txBody>
      </p:sp>
      <p:pic>
        <p:nvPicPr>
          <p:cNvPr id="2050" name="Picture 2">
            <a:extLst>
              <a:ext uri="{FF2B5EF4-FFF2-40B4-BE49-F238E27FC236}">
                <a16:creationId xmlns:a16="http://schemas.microsoft.com/office/drawing/2014/main" id="{371AA8FF-DCCE-2C9E-09CC-64F926E4DC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91175" y="1690688"/>
            <a:ext cx="3982720" cy="4800600"/>
          </a:xfrm>
          <a:prstGeom prst="rect">
            <a:avLst/>
          </a:prstGeom>
          <a:noFill/>
          <a:extLst>
            <a:ext uri="{909E8E84-426E-40DD-AFC4-6F175D3DCCD1}">
              <a14:hiddenFill xmlns:a14="http://schemas.microsoft.com/office/drawing/2010/main">
                <a:solidFill>
                  <a:srgbClr val="FFFFFF"/>
                </a:solidFill>
              </a14:hiddenFill>
            </a:ext>
          </a:extLst>
        </p:spPr>
      </p:pic>
      <p:cxnSp>
        <p:nvCxnSpPr>
          <p:cNvPr id="4" name="Straight Connector 3">
            <a:extLst>
              <a:ext uri="{FF2B5EF4-FFF2-40B4-BE49-F238E27FC236}">
                <a16:creationId xmlns:a16="http://schemas.microsoft.com/office/drawing/2014/main" id="{1B4C0423-F89C-6849-9604-3401E672719F}"/>
              </a:ext>
            </a:extLst>
          </p:cNvPr>
          <p:cNvCxnSpPr>
            <a:cxnSpLocks/>
          </p:cNvCxnSpPr>
          <p:nvPr/>
        </p:nvCxnSpPr>
        <p:spPr>
          <a:xfrm>
            <a:off x="933450" y="1362178"/>
            <a:ext cx="8696325" cy="0"/>
          </a:xfrm>
          <a:prstGeom prst="line">
            <a:avLst/>
          </a:prstGeom>
          <a:ln w="28575">
            <a:solidFill>
              <a:srgbClr val="F89840"/>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372564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F5B62-9CB4-988C-6695-E2F6EB65E06D}"/>
              </a:ext>
            </a:extLst>
          </p:cNvPr>
          <p:cNvSpPr>
            <a:spLocks noGrp="1"/>
          </p:cNvSpPr>
          <p:nvPr>
            <p:ph type="title"/>
          </p:nvPr>
        </p:nvSpPr>
        <p:spPr/>
        <p:txBody>
          <a:bodyPr/>
          <a:lstStyle/>
          <a:p>
            <a:r>
              <a:rPr lang="en-GB" dirty="0"/>
              <a:t>1. Introduction to processes and forms</a:t>
            </a:r>
            <a:endParaRPr lang="en-IE" dirty="0"/>
          </a:p>
        </p:txBody>
      </p:sp>
      <p:sp>
        <p:nvSpPr>
          <p:cNvPr id="3" name="Content Placeholder 2">
            <a:extLst>
              <a:ext uri="{FF2B5EF4-FFF2-40B4-BE49-F238E27FC236}">
                <a16:creationId xmlns:a16="http://schemas.microsoft.com/office/drawing/2014/main" id="{45D95F0E-BF45-6B7A-24FE-A292157BE5F4}"/>
              </a:ext>
            </a:extLst>
          </p:cNvPr>
          <p:cNvSpPr>
            <a:spLocks noGrp="1"/>
          </p:cNvSpPr>
          <p:nvPr>
            <p:ph idx="1"/>
          </p:nvPr>
        </p:nvSpPr>
        <p:spPr>
          <a:xfrm>
            <a:off x="838200" y="1690687"/>
            <a:ext cx="10515600" cy="4891088"/>
          </a:xfrm>
        </p:spPr>
        <p:txBody>
          <a:bodyPr>
            <a:normAutofit fontScale="77500" lnSpcReduction="20000"/>
          </a:bodyPr>
          <a:lstStyle/>
          <a:p>
            <a:pPr marL="0" indent="0">
              <a:buNone/>
            </a:pPr>
            <a:r>
              <a:rPr lang="en-GB" b="1" dirty="0"/>
              <a:t>New form considerations</a:t>
            </a:r>
          </a:p>
          <a:p>
            <a:pPr>
              <a:buFont typeface="+mj-lt"/>
              <a:buAutoNum type="arabicPeriod"/>
            </a:pPr>
            <a:r>
              <a:rPr lang="en-GB" dirty="0"/>
              <a:t>The </a:t>
            </a:r>
            <a:r>
              <a:rPr lang="en-GB" b="1" dirty="0"/>
              <a:t>Default owner(s) </a:t>
            </a:r>
            <a:r>
              <a:rPr lang="en-GB" dirty="0"/>
              <a:t>field is where you can set individuals and groups as the default </a:t>
            </a:r>
            <a:r>
              <a:rPr lang="en-GB" b="1" dirty="0"/>
              <a:t>form owners</a:t>
            </a:r>
            <a:r>
              <a:rPr lang="en-GB" dirty="0"/>
              <a:t> who can edit the form.</a:t>
            </a:r>
          </a:p>
          <a:p>
            <a:pPr>
              <a:buFont typeface="+mj-lt"/>
              <a:buAutoNum type="arabicPeriod"/>
            </a:pPr>
            <a:r>
              <a:rPr lang="en-GB" b="1" dirty="0"/>
              <a:t>Activate with</a:t>
            </a:r>
            <a:r>
              <a:rPr lang="en-GB" dirty="0"/>
              <a:t> means that the form can be activated with other forms within the process, so they can be edited at the same time. This means several forms become the </a:t>
            </a:r>
            <a:r>
              <a:rPr lang="en-GB" b="1" dirty="0"/>
              <a:t>current form</a:t>
            </a:r>
            <a:r>
              <a:rPr lang="en-GB" dirty="0"/>
              <a:t> in a form group.</a:t>
            </a:r>
          </a:p>
          <a:p>
            <a:pPr>
              <a:buFont typeface="+mj-lt"/>
              <a:buAutoNum type="arabicPeriod"/>
            </a:pPr>
            <a:r>
              <a:rPr lang="en-GB" b="1" dirty="0"/>
              <a:t>Submit mode </a:t>
            </a:r>
            <a:r>
              <a:rPr lang="en-GB" dirty="0"/>
              <a:t>means that when a process instance is running you can choose </a:t>
            </a:r>
            <a:r>
              <a:rPr lang="en-GB" b="1" dirty="0"/>
              <a:t>only this form</a:t>
            </a:r>
            <a:r>
              <a:rPr lang="en-GB" dirty="0"/>
              <a:t> to be submitted, or you can choose </a:t>
            </a:r>
            <a:r>
              <a:rPr lang="en-GB" b="1" dirty="0"/>
              <a:t>all forms in edit mode</a:t>
            </a:r>
            <a:r>
              <a:rPr lang="en-GB" dirty="0"/>
              <a:t> meaning that several forms could have their details submitted or saved.</a:t>
            </a:r>
          </a:p>
          <a:p>
            <a:pPr>
              <a:buFont typeface="+mj-lt"/>
              <a:buAutoNum type="arabicPeriod"/>
            </a:pPr>
            <a:r>
              <a:rPr lang="en-GB" b="1" dirty="0"/>
              <a:t>Enable quick actions</a:t>
            </a:r>
            <a:r>
              <a:rPr lang="en-GB" dirty="0"/>
              <a:t> allows you to </a:t>
            </a:r>
            <a:r>
              <a:rPr lang="en-GB" b="1" dirty="0"/>
              <a:t>statically </a:t>
            </a:r>
            <a:r>
              <a:rPr lang="en-GB" dirty="0"/>
              <a:t>enable a) reassignment, b) edit, and c) custom actions on any form. For a) and b) you can choose individuals and/or groups who can reassign or edit forms. In the case of b) edit there are options to </a:t>
            </a:r>
            <a:r>
              <a:rPr lang="en-GB" b="1" dirty="0"/>
              <a:t>hide form footer buttons</a:t>
            </a:r>
            <a:r>
              <a:rPr lang="en-GB" dirty="0"/>
              <a:t> when editing, and to </a:t>
            </a:r>
            <a:r>
              <a:rPr lang="en-GB" b="1" dirty="0"/>
              <a:t>trigger rules on save</a:t>
            </a:r>
            <a:r>
              <a:rPr lang="en-GB" dirty="0"/>
              <a:t> against a set field when saving edits. For c) custom actions, you can set your own custom action and create an action label against a particular form field. This means the user(s) assigns the custom action will see the labelled action designated for them. As a designer you can choose the </a:t>
            </a:r>
            <a:r>
              <a:rPr lang="en-GB" b="1" dirty="0"/>
              <a:t>action display mode</a:t>
            </a:r>
            <a:r>
              <a:rPr lang="en-GB" dirty="0"/>
              <a:t> as read-only, edit or both, so you can decide what type of access the user(s) will have. </a:t>
            </a:r>
          </a:p>
          <a:p>
            <a:pPr marL="0" indent="0">
              <a:buNone/>
            </a:pPr>
            <a:endParaRPr lang="en-IE" dirty="0"/>
          </a:p>
        </p:txBody>
      </p:sp>
      <p:cxnSp>
        <p:nvCxnSpPr>
          <p:cNvPr id="4" name="Straight Connector 3">
            <a:extLst>
              <a:ext uri="{FF2B5EF4-FFF2-40B4-BE49-F238E27FC236}">
                <a16:creationId xmlns:a16="http://schemas.microsoft.com/office/drawing/2014/main" id="{4805F478-93EB-5EBA-639F-FF626B697394}"/>
              </a:ext>
            </a:extLst>
          </p:cNvPr>
          <p:cNvCxnSpPr>
            <a:cxnSpLocks/>
          </p:cNvCxnSpPr>
          <p:nvPr/>
        </p:nvCxnSpPr>
        <p:spPr>
          <a:xfrm>
            <a:off x="933450" y="1362178"/>
            <a:ext cx="8696325" cy="0"/>
          </a:xfrm>
          <a:prstGeom prst="line">
            <a:avLst/>
          </a:prstGeom>
          <a:ln w="28575">
            <a:solidFill>
              <a:srgbClr val="F89840"/>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2773952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1AB30-C4F5-9A8C-7042-3E6A35FBD710}"/>
              </a:ext>
            </a:extLst>
          </p:cNvPr>
          <p:cNvSpPr>
            <a:spLocks noGrp="1"/>
          </p:cNvSpPr>
          <p:nvPr>
            <p:ph type="title"/>
          </p:nvPr>
        </p:nvSpPr>
        <p:spPr/>
        <p:txBody>
          <a:bodyPr/>
          <a:lstStyle/>
          <a:p>
            <a:r>
              <a:rPr lang="en-IE" dirty="0"/>
              <a:t>2. Plan your process</a:t>
            </a:r>
          </a:p>
        </p:txBody>
      </p:sp>
      <p:sp>
        <p:nvSpPr>
          <p:cNvPr id="3" name="Content Placeholder 2">
            <a:extLst>
              <a:ext uri="{FF2B5EF4-FFF2-40B4-BE49-F238E27FC236}">
                <a16:creationId xmlns:a16="http://schemas.microsoft.com/office/drawing/2014/main" id="{CEB2A866-45C0-5E1D-C076-FF6F47C434CF}"/>
              </a:ext>
            </a:extLst>
          </p:cNvPr>
          <p:cNvSpPr>
            <a:spLocks noGrp="1"/>
          </p:cNvSpPr>
          <p:nvPr>
            <p:ph idx="1"/>
          </p:nvPr>
        </p:nvSpPr>
        <p:spPr>
          <a:xfrm>
            <a:off x="838200" y="1609725"/>
            <a:ext cx="10515600" cy="5057775"/>
          </a:xfrm>
        </p:spPr>
        <p:txBody>
          <a:bodyPr>
            <a:normAutofit fontScale="77500" lnSpcReduction="20000"/>
          </a:bodyPr>
          <a:lstStyle/>
          <a:p>
            <a:pPr marL="0" indent="0">
              <a:buNone/>
            </a:pPr>
            <a:r>
              <a:rPr lang="en-GB" dirty="0"/>
              <a:t>There are three key considerations when planning your process:</a:t>
            </a:r>
          </a:p>
          <a:p>
            <a:pPr>
              <a:buFont typeface="+mj-lt"/>
              <a:buAutoNum type="arabicPeriod"/>
            </a:pPr>
            <a:r>
              <a:rPr lang="en-GB" b="1" dirty="0"/>
              <a:t>Design</a:t>
            </a:r>
            <a:r>
              <a:rPr lang="en-GB" dirty="0"/>
              <a:t> - consider what a process needs to do and how it might look. In particular, consider what </a:t>
            </a:r>
            <a:r>
              <a:rPr lang="en-GB" b="1" dirty="0"/>
              <a:t>forms</a:t>
            </a:r>
            <a:r>
              <a:rPr lang="en-GB" dirty="0"/>
              <a:t> you will need in your process. What types of </a:t>
            </a:r>
            <a:r>
              <a:rPr lang="en-GB" b="1" dirty="0"/>
              <a:t>fields</a:t>
            </a:r>
            <a:r>
              <a:rPr lang="en-GB" dirty="0"/>
              <a:t> do you need to use to get the data you seek? What information will you need to provide to form users? Will your process need to link to any external data sources? Connecting your processes to </a:t>
            </a:r>
            <a:r>
              <a:rPr lang="en-GB" b="1" dirty="0" err="1"/>
              <a:t>datasources</a:t>
            </a:r>
            <a:r>
              <a:rPr lang="en-GB" dirty="0"/>
              <a:t> like information in SharePoint, Salesforce or SAP will make your processes dynamic and always up to date.</a:t>
            </a:r>
          </a:p>
          <a:p>
            <a:pPr>
              <a:buFont typeface="+mj-lt"/>
              <a:buAutoNum type="arabicPeriod"/>
            </a:pPr>
            <a:r>
              <a:rPr lang="en-GB" b="1" dirty="0"/>
              <a:t>Interaction</a:t>
            </a:r>
            <a:r>
              <a:rPr lang="en-GB" dirty="0"/>
              <a:t> - consider how users will go through the process and what series of events will need to happen to create different desired outputs. Decide on the sequence of events and what </a:t>
            </a:r>
            <a:r>
              <a:rPr lang="en-GB" b="1" dirty="0"/>
              <a:t>rules</a:t>
            </a:r>
            <a:r>
              <a:rPr lang="en-GB" dirty="0"/>
              <a:t> can be applied to create a trigger for the next event.</a:t>
            </a:r>
          </a:p>
          <a:p>
            <a:pPr>
              <a:buFont typeface="+mj-lt"/>
              <a:buAutoNum type="arabicPeriod"/>
            </a:pPr>
            <a:r>
              <a:rPr lang="en-GB" b="1" dirty="0"/>
              <a:t>Management</a:t>
            </a:r>
            <a:r>
              <a:rPr lang="en-GB" dirty="0"/>
              <a:t> - consider </a:t>
            </a:r>
            <a:r>
              <a:rPr lang="en-GB" b="1" dirty="0"/>
              <a:t>who will have access</a:t>
            </a:r>
            <a:r>
              <a:rPr lang="en-GB" dirty="0"/>
              <a:t> to the information. When designing forms you can enable elements within a form so that they appear as visible-only or editable. You also need to determine who will have editing access to the forms themselves - that is, who the </a:t>
            </a:r>
            <a:r>
              <a:rPr lang="en-GB" b="1" dirty="0"/>
              <a:t>form owners</a:t>
            </a:r>
            <a:r>
              <a:rPr lang="en-GB" dirty="0"/>
              <a:t> will be. You need to know this information when you create a process and add forms. You can decide what users, or groups will act as form and process administrators, or change this information at a later stage by editing the form.</a:t>
            </a:r>
          </a:p>
          <a:p>
            <a:pPr marL="0" indent="0">
              <a:buNone/>
            </a:pPr>
            <a:endParaRPr lang="en-IE" dirty="0"/>
          </a:p>
        </p:txBody>
      </p:sp>
      <p:cxnSp>
        <p:nvCxnSpPr>
          <p:cNvPr id="4" name="Straight Connector 3">
            <a:extLst>
              <a:ext uri="{FF2B5EF4-FFF2-40B4-BE49-F238E27FC236}">
                <a16:creationId xmlns:a16="http://schemas.microsoft.com/office/drawing/2014/main" id="{2C6BCDD6-2D80-6180-A3C6-C7A66AEE7553}"/>
              </a:ext>
            </a:extLst>
          </p:cNvPr>
          <p:cNvCxnSpPr>
            <a:cxnSpLocks/>
          </p:cNvCxnSpPr>
          <p:nvPr/>
        </p:nvCxnSpPr>
        <p:spPr>
          <a:xfrm>
            <a:off x="933450" y="1362178"/>
            <a:ext cx="4533900" cy="0"/>
          </a:xfrm>
          <a:prstGeom prst="line">
            <a:avLst/>
          </a:prstGeom>
          <a:ln w="28575">
            <a:solidFill>
              <a:srgbClr val="F89840"/>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34835402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2892</Words>
  <Application>Microsoft Office PowerPoint</Application>
  <PresentationFormat>Widescreen</PresentationFormat>
  <Paragraphs>106</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Aeonik</vt:lpstr>
      <vt:lpstr>Arial</vt:lpstr>
      <vt:lpstr>Calibri</vt:lpstr>
      <vt:lpstr>Calibri Light</vt:lpstr>
      <vt:lpstr>DM Sans</vt:lpstr>
      <vt:lpstr>Open Sans</vt:lpstr>
      <vt:lpstr>Office Theme</vt:lpstr>
      <vt:lpstr>Kianda Foundation Course </vt:lpstr>
      <vt:lpstr>1. Introduction to processes and forms</vt:lpstr>
      <vt:lpstr>1. Introduction to processes and forms</vt:lpstr>
      <vt:lpstr>1. Introduction to processes and forms</vt:lpstr>
      <vt:lpstr>1. Introduction to processes and forms</vt:lpstr>
      <vt:lpstr>1. Introduction to processes and forms</vt:lpstr>
      <vt:lpstr>1. Introduction to processes and forms</vt:lpstr>
      <vt:lpstr>1. Introduction to processes and forms</vt:lpstr>
      <vt:lpstr>2. Plan your process</vt:lpstr>
      <vt:lpstr>2. Plan your process</vt:lpstr>
      <vt:lpstr>3. Creating your first process and form</vt:lpstr>
      <vt:lpstr>3. Creating your first process and form</vt:lpstr>
      <vt:lpstr>3. Creating your first process and form</vt:lpstr>
      <vt:lpstr>4. Previewer and version history</vt:lpstr>
      <vt:lpstr>4. Previewer and version history</vt:lpstr>
      <vt:lpstr>4. Previewer and version history</vt:lpstr>
      <vt:lpstr>4. Previewer and version history</vt:lpstr>
      <vt:lpstr>4. Previewer and version history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Kianda Foundation Course </dc:title>
  <dc:creator>Shane Reynolds</dc:creator>
  <cp:lastModifiedBy>Shane Reynolds</cp:lastModifiedBy>
  <cp:revision>10</cp:revision>
  <dcterms:created xsi:type="dcterms:W3CDTF">2024-03-21T17:30:08Z</dcterms:created>
  <dcterms:modified xsi:type="dcterms:W3CDTF">2024-04-11T14:01:03Z</dcterms:modified>
</cp:coreProperties>
</file>